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14400213" cy="8999538"/>
  <p:notesSz cx="11125200" cy="7010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1A1C"/>
    <a:srgbClr val="4D4D4D"/>
    <a:srgbClr val="333333"/>
    <a:srgbClr val="292929"/>
    <a:srgbClr val="990000"/>
    <a:srgbClr val="708087"/>
    <a:srgbClr val="52646E"/>
    <a:srgbClr val="96657A"/>
    <a:srgbClr val="7180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Estilo claro 1 - Acento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00027" y="1472842"/>
            <a:ext cx="10800160" cy="3133172"/>
          </a:xfrm>
        </p:spPr>
        <p:txBody>
          <a:bodyPr anchor="b"/>
          <a:lstStyle>
            <a:lvl1pPr algn="ctr">
              <a:defRPr sz="708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00027" y="4726842"/>
            <a:ext cx="10800160" cy="2172804"/>
          </a:xfrm>
        </p:spPr>
        <p:txBody>
          <a:bodyPr/>
          <a:lstStyle>
            <a:lvl1pPr marL="0" indent="0" algn="ctr">
              <a:buNone/>
              <a:defRPr sz="2835"/>
            </a:lvl1pPr>
            <a:lvl2pPr marL="539999" indent="0" algn="ctr">
              <a:buNone/>
              <a:defRPr sz="2362"/>
            </a:lvl2pPr>
            <a:lvl3pPr marL="1079998" indent="0" algn="ctr">
              <a:buNone/>
              <a:defRPr sz="2126"/>
            </a:lvl3pPr>
            <a:lvl4pPr marL="1619997" indent="0" algn="ctr">
              <a:buNone/>
              <a:defRPr sz="1890"/>
            </a:lvl4pPr>
            <a:lvl5pPr marL="2159996" indent="0" algn="ctr">
              <a:buNone/>
              <a:defRPr sz="1890"/>
            </a:lvl5pPr>
            <a:lvl6pPr marL="2699995" indent="0" algn="ctr">
              <a:buNone/>
              <a:defRPr sz="1890"/>
            </a:lvl6pPr>
            <a:lvl7pPr marL="3239994" indent="0" algn="ctr">
              <a:buNone/>
              <a:defRPr sz="1890"/>
            </a:lvl7pPr>
            <a:lvl8pPr marL="3779992" indent="0" algn="ctr">
              <a:buNone/>
              <a:defRPr sz="1890"/>
            </a:lvl8pPr>
            <a:lvl9pPr marL="4319991" indent="0" algn="ctr">
              <a:buNone/>
              <a:defRPr sz="189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43C0A-B50E-4180-B15E-61B73C9E2842}" type="datetimeFigureOut">
              <a:rPr lang="es-PY" smtClean="0"/>
              <a:t>31/01/2022</a:t>
            </a:fld>
            <a:endParaRPr lang="es-P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694DD-E70E-484F-A7DC-93775B346747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1867378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43C0A-B50E-4180-B15E-61B73C9E2842}" type="datetimeFigureOut">
              <a:rPr lang="es-PY" smtClean="0"/>
              <a:t>31/01/2022</a:t>
            </a:fld>
            <a:endParaRPr lang="es-P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694DD-E70E-484F-A7DC-93775B346747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1298018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05152" y="479142"/>
            <a:ext cx="3105046" cy="7626692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015" y="479142"/>
            <a:ext cx="9135135" cy="7626692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43C0A-B50E-4180-B15E-61B73C9E2842}" type="datetimeFigureOut">
              <a:rPr lang="es-PY" smtClean="0"/>
              <a:t>31/01/2022</a:t>
            </a:fld>
            <a:endParaRPr lang="es-P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694DD-E70E-484F-A7DC-93775B346747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2226410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43C0A-B50E-4180-B15E-61B73C9E2842}" type="datetimeFigureOut">
              <a:rPr lang="es-PY" smtClean="0"/>
              <a:t>31/01/2022</a:t>
            </a:fld>
            <a:endParaRPr lang="es-P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694DD-E70E-484F-A7DC-93775B346747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193310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514" y="2243636"/>
            <a:ext cx="12420184" cy="3743557"/>
          </a:xfrm>
        </p:spPr>
        <p:txBody>
          <a:bodyPr anchor="b"/>
          <a:lstStyle>
            <a:lvl1pPr>
              <a:defRPr sz="708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514" y="6022609"/>
            <a:ext cx="12420184" cy="1968648"/>
          </a:xfrm>
        </p:spPr>
        <p:txBody>
          <a:bodyPr/>
          <a:lstStyle>
            <a:lvl1pPr marL="0" indent="0">
              <a:buNone/>
              <a:defRPr sz="2835">
                <a:solidFill>
                  <a:schemeClr val="tx1">
                    <a:tint val="75000"/>
                  </a:schemeClr>
                </a:solidFill>
              </a:defRPr>
            </a:lvl1pPr>
            <a:lvl2pPr marL="539999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2pPr>
            <a:lvl3pPr marL="1079998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3pPr>
            <a:lvl4pPr marL="1619997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4pPr>
            <a:lvl5pPr marL="2159996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5pPr>
            <a:lvl6pPr marL="2699995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6pPr>
            <a:lvl7pPr marL="3239994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7pPr>
            <a:lvl8pPr marL="3779992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8pPr>
            <a:lvl9pPr marL="4319991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43C0A-B50E-4180-B15E-61B73C9E2842}" type="datetimeFigureOut">
              <a:rPr lang="es-PY" smtClean="0"/>
              <a:t>31/01/2022</a:t>
            </a:fld>
            <a:endParaRPr lang="es-P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694DD-E70E-484F-A7DC-93775B346747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843619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014" y="2395710"/>
            <a:ext cx="6120091" cy="5710124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90108" y="2395710"/>
            <a:ext cx="6120091" cy="5710124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43C0A-B50E-4180-B15E-61B73C9E2842}" type="datetimeFigureOut">
              <a:rPr lang="es-PY" smtClean="0"/>
              <a:t>31/01/2022</a:t>
            </a:fld>
            <a:endParaRPr lang="es-P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694DD-E70E-484F-A7DC-93775B346747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808148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1890" y="479143"/>
            <a:ext cx="12420184" cy="173949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1891" y="2206137"/>
            <a:ext cx="6091965" cy="1081194"/>
          </a:xfrm>
        </p:spPr>
        <p:txBody>
          <a:bodyPr anchor="b"/>
          <a:lstStyle>
            <a:lvl1pPr marL="0" indent="0">
              <a:buNone/>
              <a:defRPr sz="2835" b="1"/>
            </a:lvl1pPr>
            <a:lvl2pPr marL="539999" indent="0">
              <a:buNone/>
              <a:defRPr sz="2362" b="1"/>
            </a:lvl2pPr>
            <a:lvl3pPr marL="1079998" indent="0">
              <a:buNone/>
              <a:defRPr sz="2126" b="1"/>
            </a:lvl3pPr>
            <a:lvl4pPr marL="1619997" indent="0">
              <a:buNone/>
              <a:defRPr sz="1890" b="1"/>
            </a:lvl4pPr>
            <a:lvl5pPr marL="2159996" indent="0">
              <a:buNone/>
              <a:defRPr sz="1890" b="1"/>
            </a:lvl5pPr>
            <a:lvl6pPr marL="2699995" indent="0">
              <a:buNone/>
              <a:defRPr sz="1890" b="1"/>
            </a:lvl6pPr>
            <a:lvl7pPr marL="3239994" indent="0">
              <a:buNone/>
              <a:defRPr sz="1890" b="1"/>
            </a:lvl7pPr>
            <a:lvl8pPr marL="3779992" indent="0">
              <a:buNone/>
              <a:defRPr sz="1890" b="1"/>
            </a:lvl8pPr>
            <a:lvl9pPr marL="4319991" indent="0">
              <a:buNone/>
              <a:defRPr sz="189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91891" y="3287331"/>
            <a:ext cx="6091965" cy="4835169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290108" y="2206137"/>
            <a:ext cx="6121966" cy="1081194"/>
          </a:xfrm>
        </p:spPr>
        <p:txBody>
          <a:bodyPr anchor="b"/>
          <a:lstStyle>
            <a:lvl1pPr marL="0" indent="0">
              <a:buNone/>
              <a:defRPr sz="2835" b="1"/>
            </a:lvl1pPr>
            <a:lvl2pPr marL="539999" indent="0">
              <a:buNone/>
              <a:defRPr sz="2362" b="1"/>
            </a:lvl2pPr>
            <a:lvl3pPr marL="1079998" indent="0">
              <a:buNone/>
              <a:defRPr sz="2126" b="1"/>
            </a:lvl3pPr>
            <a:lvl4pPr marL="1619997" indent="0">
              <a:buNone/>
              <a:defRPr sz="1890" b="1"/>
            </a:lvl4pPr>
            <a:lvl5pPr marL="2159996" indent="0">
              <a:buNone/>
              <a:defRPr sz="1890" b="1"/>
            </a:lvl5pPr>
            <a:lvl6pPr marL="2699995" indent="0">
              <a:buNone/>
              <a:defRPr sz="1890" b="1"/>
            </a:lvl6pPr>
            <a:lvl7pPr marL="3239994" indent="0">
              <a:buNone/>
              <a:defRPr sz="1890" b="1"/>
            </a:lvl7pPr>
            <a:lvl8pPr marL="3779992" indent="0">
              <a:buNone/>
              <a:defRPr sz="1890" b="1"/>
            </a:lvl8pPr>
            <a:lvl9pPr marL="4319991" indent="0">
              <a:buNone/>
              <a:defRPr sz="189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290108" y="3287331"/>
            <a:ext cx="6121966" cy="4835169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43C0A-B50E-4180-B15E-61B73C9E2842}" type="datetimeFigureOut">
              <a:rPr lang="es-PY" smtClean="0"/>
              <a:t>31/01/2022</a:t>
            </a:fld>
            <a:endParaRPr lang="es-P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694DD-E70E-484F-A7DC-93775B346747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852771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43C0A-B50E-4180-B15E-61B73C9E2842}" type="datetimeFigureOut">
              <a:rPr lang="es-PY" smtClean="0"/>
              <a:t>31/01/2022</a:t>
            </a:fld>
            <a:endParaRPr lang="es-P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694DD-E70E-484F-A7DC-93775B346747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418327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43C0A-B50E-4180-B15E-61B73C9E2842}" type="datetimeFigureOut">
              <a:rPr lang="es-PY" smtClean="0"/>
              <a:t>31/01/2022</a:t>
            </a:fld>
            <a:endParaRPr lang="es-P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694DD-E70E-484F-A7DC-93775B346747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1162976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1891" y="599969"/>
            <a:ext cx="4644443" cy="2099892"/>
          </a:xfrm>
        </p:spPr>
        <p:txBody>
          <a:bodyPr anchor="b"/>
          <a:lstStyle>
            <a:lvl1pPr>
              <a:defRPr sz="378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1966" y="1295767"/>
            <a:ext cx="7290108" cy="6395505"/>
          </a:xfrm>
        </p:spPr>
        <p:txBody>
          <a:bodyPr/>
          <a:lstStyle>
            <a:lvl1pPr>
              <a:defRPr sz="3780"/>
            </a:lvl1pPr>
            <a:lvl2pPr>
              <a:defRPr sz="3307"/>
            </a:lvl2pPr>
            <a:lvl3pPr>
              <a:defRPr sz="2835"/>
            </a:lvl3pPr>
            <a:lvl4pPr>
              <a:defRPr sz="2362"/>
            </a:lvl4pPr>
            <a:lvl5pPr>
              <a:defRPr sz="2362"/>
            </a:lvl5pPr>
            <a:lvl6pPr>
              <a:defRPr sz="2362"/>
            </a:lvl6pPr>
            <a:lvl7pPr>
              <a:defRPr sz="2362"/>
            </a:lvl7pPr>
            <a:lvl8pPr>
              <a:defRPr sz="2362"/>
            </a:lvl8pPr>
            <a:lvl9pPr>
              <a:defRPr sz="2362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1891" y="2699862"/>
            <a:ext cx="4644443" cy="5001827"/>
          </a:xfrm>
        </p:spPr>
        <p:txBody>
          <a:bodyPr/>
          <a:lstStyle>
            <a:lvl1pPr marL="0" indent="0">
              <a:buNone/>
              <a:defRPr sz="1890"/>
            </a:lvl1pPr>
            <a:lvl2pPr marL="539999" indent="0">
              <a:buNone/>
              <a:defRPr sz="1654"/>
            </a:lvl2pPr>
            <a:lvl3pPr marL="1079998" indent="0">
              <a:buNone/>
              <a:defRPr sz="1417"/>
            </a:lvl3pPr>
            <a:lvl4pPr marL="1619997" indent="0">
              <a:buNone/>
              <a:defRPr sz="1181"/>
            </a:lvl4pPr>
            <a:lvl5pPr marL="2159996" indent="0">
              <a:buNone/>
              <a:defRPr sz="1181"/>
            </a:lvl5pPr>
            <a:lvl6pPr marL="2699995" indent="0">
              <a:buNone/>
              <a:defRPr sz="1181"/>
            </a:lvl6pPr>
            <a:lvl7pPr marL="3239994" indent="0">
              <a:buNone/>
              <a:defRPr sz="1181"/>
            </a:lvl7pPr>
            <a:lvl8pPr marL="3779992" indent="0">
              <a:buNone/>
              <a:defRPr sz="1181"/>
            </a:lvl8pPr>
            <a:lvl9pPr marL="4319991" indent="0">
              <a:buNone/>
              <a:defRPr sz="118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43C0A-B50E-4180-B15E-61B73C9E2842}" type="datetimeFigureOut">
              <a:rPr lang="es-PY" smtClean="0"/>
              <a:t>31/01/2022</a:t>
            </a:fld>
            <a:endParaRPr lang="es-P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694DD-E70E-484F-A7DC-93775B346747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423871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1891" y="599969"/>
            <a:ext cx="4644443" cy="2099892"/>
          </a:xfrm>
        </p:spPr>
        <p:txBody>
          <a:bodyPr anchor="b"/>
          <a:lstStyle>
            <a:lvl1pPr>
              <a:defRPr sz="378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121966" y="1295767"/>
            <a:ext cx="7290108" cy="6395505"/>
          </a:xfrm>
        </p:spPr>
        <p:txBody>
          <a:bodyPr anchor="t"/>
          <a:lstStyle>
            <a:lvl1pPr marL="0" indent="0">
              <a:buNone/>
              <a:defRPr sz="3780"/>
            </a:lvl1pPr>
            <a:lvl2pPr marL="539999" indent="0">
              <a:buNone/>
              <a:defRPr sz="3307"/>
            </a:lvl2pPr>
            <a:lvl3pPr marL="1079998" indent="0">
              <a:buNone/>
              <a:defRPr sz="2835"/>
            </a:lvl3pPr>
            <a:lvl4pPr marL="1619997" indent="0">
              <a:buNone/>
              <a:defRPr sz="2362"/>
            </a:lvl4pPr>
            <a:lvl5pPr marL="2159996" indent="0">
              <a:buNone/>
              <a:defRPr sz="2362"/>
            </a:lvl5pPr>
            <a:lvl6pPr marL="2699995" indent="0">
              <a:buNone/>
              <a:defRPr sz="2362"/>
            </a:lvl6pPr>
            <a:lvl7pPr marL="3239994" indent="0">
              <a:buNone/>
              <a:defRPr sz="2362"/>
            </a:lvl7pPr>
            <a:lvl8pPr marL="3779992" indent="0">
              <a:buNone/>
              <a:defRPr sz="2362"/>
            </a:lvl8pPr>
            <a:lvl9pPr marL="4319991" indent="0">
              <a:buNone/>
              <a:defRPr sz="2362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1891" y="2699862"/>
            <a:ext cx="4644443" cy="5001827"/>
          </a:xfrm>
        </p:spPr>
        <p:txBody>
          <a:bodyPr/>
          <a:lstStyle>
            <a:lvl1pPr marL="0" indent="0">
              <a:buNone/>
              <a:defRPr sz="1890"/>
            </a:lvl1pPr>
            <a:lvl2pPr marL="539999" indent="0">
              <a:buNone/>
              <a:defRPr sz="1654"/>
            </a:lvl2pPr>
            <a:lvl3pPr marL="1079998" indent="0">
              <a:buNone/>
              <a:defRPr sz="1417"/>
            </a:lvl3pPr>
            <a:lvl4pPr marL="1619997" indent="0">
              <a:buNone/>
              <a:defRPr sz="1181"/>
            </a:lvl4pPr>
            <a:lvl5pPr marL="2159996" indent="0">
              <a:buNone/>
              <a:defRPr sz="1181"/>
            </a:lvl5pPr>
            <a:lvl6pPr marL="2699995" indent="0">
              <a:buNone/>
              <a:defRPr sz="1181"/>
            </a:lvl6pPr>
            <a:lvl7pPr marL="3239994" indent="0">
              <a:buNone/>
              <a:defRPr sz="1181"/>
            </a:lvl7pPr>
            <a:lvl8pPr marL="3779992" indent="0">
              <a:buNone/>
              <a:defRPr sz="1181"/>
            </a:lvl8pPr>
            <a:lvl9pPr marL="4319991" indent="0">
              <a:buNone/>
              <a:defRPr sz="118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43C0A-B50E-4180-B15E-61B73C9E2842}" type="datetimeFigureOut">
              <a:rPr lang="es-PY" smtClean="0"/>
              <a:t>31/01/2022</a:t>
            </a:fld>
            <a:endParaRPr lang="es-P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694DD-E70E-484F-A7DC-93775B346747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975568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90015" y="479143"/>
            <a:ext cx="12420184" cy="17394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015" y="2395710"/>
            <a:ext cx="12420184" cy="57101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015" y="8341239"/>
            <a:ext cx="3240048" cy="479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D43C0A-B50E-4180-B15E-61B73C9E2842}" type="datetimeFigureOut">
              <a:rPr lang="es-PY" smtClean="0"/>
              <a:t>31/01/2022</a:t>
            </a:fld>
            <a:endParaRPr lang="es-P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70071" y="8341239"/>
            <a:ext cx="4860072" cy="479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70150" y="8341239"/>
            <a:ext cx="3240048" cy="479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694DD-E70E-484F-A7DC-93775B346747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1633998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1079998" rtl="0" eaLnBrk="1" latinLnBrk="0" hangingPunct="1">
        <a:lnSpc>
          <a:spcPct val="90000"/>
        </a:lnSpc>
        <a:spcBef>
          <a:spcPct val="0"/>
        </a:spcBef>
        <a:buNone/>
        <a:defRPr sz="519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9999" indent="-269999" algn="l" defTabSz="1079998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3307" kern="1200">
          <a:solidFill>
            <a:schemeClr val="tx1"/>
          </a:solidFill>
          <a:latin typeface="+mn-lt"/>
          <a:ea typeface="+mn-ea"/>
          <a:cs typeface="+mn-cs"/>
        </a:defRPr>
      </a:lvl1pPr>
      <a:lvl2pPr marL="809998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2pPr>
      <a:lvl3pPr marL="1349997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362" kern="1200">
          <a:solidFill>
            <a:schemeClr val="tx1"/>
          </a:solidFill>
          <a:latin typeface="+mn-lt"/>
          <a:ea typeface="+mn-ea"/>
          <a:cs typeface="+mn-cs"/>
        </a:defRPr>
      </a:lvl3pPr>
      <a:lvl4pPr marL="1889996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4pPr>
      <a:lvl5pPr marL="2429995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5pPr>
      <a:lvl6pPr marL="2969994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6pPr>
      <a:lvl7pPr marL="3509993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7pPr>
      <a:lvl8pPr marL="4049992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8pPr>
      <a:lvl9pPr marL="4589991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1pPr>
      <a:lvl2pPr marL="539999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2pPr>
      <a:lvl3pPr marL="1079998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3pPr>
      <a:lvl4pPr marL="1619997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4pPr>
      <a:lvl5pPr marL="2159996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5pPr>
      <a:lvl6pPr marL="2699995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6pPr>
      <a:lvl7pPr marL="3239994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7pPr>
      <a:lvl8pPr marL="3779992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8pPr>
      <a:lvl9pPr marL="4319991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ángulo 17">
            <a:extLst>
              <a:ext uri="{FF2B5EF4-FFF2-40B4-BE49-F238E27FC236}">
                <a16:creationId xmlns:a16="http://schemas.microsoft.com/office/drawing/2014/main" id="{FB0E8171-42E3-4CBA-8687-3FCE193DAAB4}"/>
              </a:ext>
            </a:extLst>
          </p:cNvPr>
          <p:cNvSpPr/>
          <p:nvPr/>
        </p:nvSpPr>
        <p:spPr>
          <a:xfrm>
            <a:off x="9091279" y="1620623"/>
            <a:ext cx="4835648" cy="5586048"/>
          </a:xfrm>
          <a:prstGeom prst="rect">
            <a:avLst/>
          </a:prstGeom>
          <a:solidFill>
            <a:srgbClr val="E7E7E7"/>
          </a:solidFill>
          <a:ln>
            <a:solidFill>
              <a:srgbClr val="E7E7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Y" sz="1200" b="1" dirty="0">
              <a:solidFill>
                <a:schemeClr val="tx1"/>
              </a:solidFill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B4ABEC8F-B840-4B94-A021-DA537EA64F66}"/>
              </a:ext>
            </a:extLst>
          </p:cNvPr>
          <p:cNvSpPr txBox="1"/>
          <p:nvPr/>
        </p:nvSpPr>
        <p:spPr>
          <a:xfrm>
            <a:off x="455863" y="311275"/>
            <a:ext cx="88476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Y" sz="2800" b="1" dirty="0">
                <a:solidFill>
                  <a:srgbClr val="921A1C"/>
                </a:solidFill>
              </a:rPr>
              <a:t>Construcción de viviendas del MUVH por departamento</a:t>
            </a:r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745EA61A-3865-4B6D-A7A5-F3EA5528610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36" y="7986636"/>
            <a:ext cx="2810262" cy="1258827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E6CE24B9-8B27-4368-A1EE-B144B70D834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1802" y="8256384"/>
            <a:ext cx="2161036" cy="719329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42D84C39-C513-4D8F-965D-FE2E0C14CCF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30243" y="8373507"/>
            <a:ext cx="1033274" cy="518161"/>
          </a:xfrm>
          <a:prstGeom prst="rect">
            <a:avLst/>
          </a:prstGeom>
        </p:spPr>
      </p:pic>
      <p:sp>
        <p:nvSpPr>
          <p:cNvPr id="17" name="CuadroTexto 16">
            <a:extLst>
              <a:ext uri="{FF2B5EF4-FFF2-40B4-BE49-F238E27FC236}">
                <a16:creationId xmlns:a16="http://schemas.microsoft.com/office/drawing/2014/main" id="{886DE79B-A5E2-4AA6-9773-5DEAF938FA50}"/>
              </a:ext>
            </a:extLst>
          </p:cNvPr>
          <p:cNvSpPr txBox="1"/>
          <p:nvPr/>
        </p:nvSpPr>
        <p:spPr>
          <a:xfrm>
            <a:off x="10389794" y="811013"/>
            <a:ext cx="270880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Y" sz="4800" b="1" dirty="0">
                <a:solidFill>
                  <a:srgbClr val="52646E"/>
                </a:solidFill>
              </a:rPr>
              <a:t>   </a:t>
            </a:r>
            <a:r>
              <a:rPr lang="es-PY" sz="4800" b="1" dirty="0">
                <a:solidFill>
                  <a:srgbClr val="990000"/>
                </a:solidFill>
              </a:rPr>
              <a:t>28.093</a:t>
            </a:r>
          </a:p>
          <a:p>
            <a:endParaRPr lang="es-PY" sz="4800" b="1" dirty="0">
              <a:solidFill>
                <a:srgbClr val="990000"/>
              </a:solidFill>
            </a:endParaRPr>
          </a:p>
        </p:txBody>
      </p: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F25EF5E1-7988-43A0-858C-4CB288EDA359}"/>
              </a:ext>
            </a:extLst>
          </p:cNvPr>
          <p:cNvCxnSpPr>
            <a:cxnSpLocks/>
          </p:cNvCxnSpPr>
          <p:nvPr/>
        </p:nvCxnSpPr>
        <p:spPr>
          <a:xfrm>
            <a:off x="489458" y="7697378"/>
            <a:ext cx="13334843" cy="0"/>
          </a:xfrm>
          <a:prstGeom prst="line">
            <a:avLst/>
          </a:prstGeom>
          <a:ln w="19050">
            <a:solidFill>
              <a:srgbClr val="52646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Rectángulo 146">
            <a:extLst>
              <a:ext uri="{FF2B5EF4-FFF2-40B4-BE49-F238E27FC236}">
                <a16:creationId xmlns:a16="http://schemas.microsoft.com/office/drawing/2014/main" id="{3B7916D4-6735-478D-B63F-59EF1C82728E}"/>
              </a:ext>
            </a:extLst>
          </p:cNvPr>
          <p:cNvSpPr/>
          <p:nvPr/>
        </p:nvSpPr>
        <p:spPr>
          <a:xfrm>
            <a:off x="761692" y="795535"/>
            <a:ext cx="71229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s-PY" b="1" dirty="0">
                <a:solidFill>
                  <a:srgbClr val="4D4D4D"/>
                </a:solidFill>
              </a:rPr>
              <a:t>Gobierno del Pdte. Mario </a:t>
            </a:r>
            <a:r>
              <a:rPr lang="es-PY" b="1" dirty="0" err="1">
                <a:solidFill>
                  <a:srgbClr val="4D4D4D"/>
                </a:solidFill>
              </a:rPr>
              <a:t>Abdo</a:t>
            </a:r>
            <a:r>
              <a:rPr lang="es-PY" b="1" dirty="0">
                <a:solidFill>
                  <a:srgbClr val="4D4D4D"/>
                </a:solidFill>
              </a:rPr>
              <a:t> Benítez de agosto 2018 a diciembre 2021</a:t>
            </a:r>
          </a:p>
        </p:txBody>
      </p:sp>
      <p:grpSp>
        <p:nvGrpSpPr>
          <p:cNvPr id="225" name="Grupo 224">
            <a:extLst>
              <a:ext uri="{FF2B5EF4-FFF2-40B4-BE49-F238E27FC236}">
                <a16:creationId xmlns:a16="http://schemas.microsoft.com/office/drawing/2014/main" id="{378D37AF-8D96-499A-9686-3D758ED8E977}"/>
              </a:ext>
            </a:extLst>
          </p:cNvPr>
          <p:cNvGrpSpPr/>
          <p:nvPr/>
        </p:nvGrpSpPr>
        <p:grpSpPr>
          <a:xfrm>
            <a:off x="289693" y="1595843"/>
            <a:ext cx="8818265" cy="5692426"/>
            <a:chOff x="826341" y="1886962"/>
            <a:chExt cx="8818265" cy="5692426"/>
          </a:xfrm>
        </p:grpSpPr>
        <p:pic>
          <p:nvPicPr>
            <p:cNvPr id="7" name="Imagen 6">
              <a:extLst>
                <a:ext uri="{FF2B5EF4-FFF2-40B4-BE49-F238E27FC236}">
                  <a16:creationId xmlns:a16="http://schemas.microsoft.com/office/drawing/2014/main" id="{3237961C-4643-4A56-A954-C7A33130207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3533" t="9470" r="13047" b="6064"/>
            <a:stretch/>
          </p:blipFill>
          <p:spPr>
            <a:xfrm>
              <a:off x="2135801" y="1999798"/>
              <a:ext cx="5474495" cy="5579590"/>
            </a:xfrm>
            <a:prstGeom prst="rect">
              <a:avLst/>
            </a:prstGeom>
          </p:spPr>
        </p:pic>
        <p:grpSp>
          <p:nvGrpSpPr>
            <p:cNvPr id="29" name="Grupo 28">
              <a:extLst>
                <a:ext uri="{FF2B5EF4-FFF2-40B4-BE49-F238E27FC236}">
                  <a16:creationId xmlns:a16="http://schemas.microsoft.com/office/drawing/2014/main" id="{C2A1BF9D-1130-4F06-9344-FF01EE393701}"/>
                </a:ext>
              </a:extLst>
            </p:cNvPr>
            <p:cNvGrpSpPr/>
            <p:nvPr/>
          </p:nvGrpSpPr>
          <p:grpSpPr>
            <a:xfrm>
              <a:off x="5630809" y="4195478"/>
              <a:ext cx="126329" cy="135700"/>
              <a:chOff x="9941145" y="2194699"/>
              <a:chExt cx="247310" cy="265656"/>
            </a:xfrm>
            <a:solidFill>
              <a:srgbClr val="990000"/>
            </a:solidFill>
          </p:grpSpPr>
          <p:sp>
            <p:nvSpPr>
              <p:cNvPr id="21" name="Lágrima 20">
                <a:extLst>
                  <a:ext uri="{FF2B5EF4-FFF2-40B4-BE49-F238E27FC236}">
                    <a16:creationId xmlns:a16="http://schemas.microsoft.com/office/drawing/2014/main" id="{E4FD09A8-C4A3-4DAA-9E78-C99014C9DC1A}"/>
                  </a:ext>
                </a:extLst>
              </p:cNvPr>
              <p:cNvSpPr/>
              <p:nvPr/>
            </p:nvSpPr>
            <p:spPr>
              <a:xfrm rot="8163551">
                <a:off x="9941145" y="2194699"/>
                <a:ext cx="247310" cy="265656"/>
              </a:xfrm>
              <a:prstGeom prst="teardrop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Y"/>
              </a:p>
            </p:txBody>
          </p:sp>
          <p:sp>
            <p:nvSpPr>
              <p:cNvPr id="22" name="Diagrama de flujo: conector 21">
                <a:extLst>
                  <a:ext uri="{FF2B5EF4-FFF2-40B4-BE49-F238E27FC236}">
                    <a16:creationId xmlns:a16="http://schemas.microsoft.com/office/drawing/2014/main" id="{EA21876D-5305-4751-8BDE-B7A0B35C665D}"/>
                  </a:ext>
                </a:extLst>
              </p:cNvPr>
              <p:cNvSpPr/>
              <p:nvPr/>
            </p:nvSpPr>
            <p:spPr>
              <a:xfrm>
                <a:off x="9986354" y="2241475"/>
                <a:ext cx="156891" cy="172103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Y"/>
              </a:p>
            </p:txBody>
          </p:sp>
        </p:grpSp>
        <p:grpSp>
          <p:nvGrpSpPr>
            <p:cNvPr id="34" name="Grupo 33">
              <a:extLst>
                <a:ext uri="{FF2B5EF4-FFF2-40B4-BE49-F238E27FC236}">
                  <a16:creationId xmlns:a16="http://schemas.microsoft.com/office/drawing/2014/main" id="{96412DFC-0D57-4468-B8CB-C14FD8B0E0F0}"/>
                </a:ext>
              </a:extLst>
            </p:cNvPr>
            <p:cNvGrpSpPr/>
            <p:nvPr/>
          </p:nvGrpSpPr>
          <p:grpSpPr>
            <a:xfrm>
              <a:off x="6115605" y="1929561"/>
              <a:ext cx="1768433" cy="558622"/>
              <a:chOff x="6355313" y="1708538"/>
              <a:chExt cx="1768433" cy="558622"/>
            </a:xfrm>
          </p:grpSpPr>
          <p:sp>
            <p:nvSpPr>
              <p:cNvPr id="31" name="Rectángulo 30">
                <a:extLst>
                  <a:ext uri="{FF2B5EF4-FFF2-40B4-BE49-F238E27FC236}">
                    <a16:creationId xmlns:a16="http://schemas.microsoft.com/office/drawing/2014/main" id="{D8124862-6397-4FC3-8220-2EC66E28643F}"/>
                  </a:ext>
                </a:extLst>
              </p:cNvPr>
              <p:cNvSpPr/>
              <p:nvPr/>
            </p:nvSpPr>
            <p:spPr>
              <a:xfrm>
                <a:off x="6355313" y="1708538"/>
                <a:ext cx="1768433" cy="2462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PY" sz="1000" b="1" dirty="0">
                    <a:solidFill>
                      <a:srgbClr val="52646E"/>
                    </a:solidFill>
                  </a:rPr>
                  <a:t>Departamento de Concepción</a:t>
                </a:r>
              </a:p>
            </p:txBody>
          </p:sp>
          <p:sp>
            <p:nvSpPr>
              <p:cNvPr id="32" name="Rectángulo 31">
                <a:extLst>
                  <a:ext uri="{FF2B5EF4-FFF2-40B4-BE49-F238E27FC236}">
                    <a16:creationId xmlns:a16="http://schemas.microsoft.com/office/drawing/2014/main" id="{4D7F5351-4571-4A84-A272-2F7F5A899A4C}"/>
                  </a:ext>
                </a:extLst>
              </p:cNvPr>
              <p:cNvSpPr/>
              <p:nvPr/>
            </p:nvSpPr>
            <p:spPr>
              <a:xfrm>
                <a:off x="6371714" y="1892127"/>
                <a:ext cx="1508746" cy="2308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PY" sz="900" i="1" dirty="0">
                    <a:solidFill>
                      <a:schemeClr val="bg2">
                        <a:lumMod val="50000"/>
                      </a:schemeClr>
                    </a:solidFill>
                  </a:rPr>
                  <a:t>Culminadas, </a:t>
                </a:r>
                <a:r>
                  <a:rPr lang="es-PY" sz="900" b="1" i="1" dirty="0">
                    <a:solidFill>
                      <a:schemeClr val="bg2">
                        <a:lumMod val="50000"/>
                      </a:schemeClr>
                    </a:solidFill>
                  </a:rPr>
                  <a:t>1.430</a:t>
                </a:r>
                <a:r>
                  <a:rPr lang="es-PY" sz="900" i="1" dirty="0">
                    <a:solidFill>
                      <a:schemeClr val="bg2">
                        <a:lumMod val="50000"/>
                      </a:schemeClr>
                    </a:solidFill>
                  </a:rPr>
                  <a:t> viviendas</a:t>
                </a:r>
                <a:endParaRPr lang="es-PY" sz="900" i="1" dirty="0"/>
              </a:p>
            </p:txBody>
          </p:sp>
          <p:sp>
            <p:nvSpPr>
              <p:cNvPr id="33" name="Rectángulo 32">
                <a:extLst>
                  <a:ext uri="{FF2B5EF4-FFF2-40B4-BE49-F238E27FC236}">
                    <a16:creationId xmlns:a16="http://schemas.microsoft.com/office/drawing/2014/main" id="{6D53A9E9-55A8-42DC-AAF9-52D421025E6A}"/>
                  </a:ext>
                </a:extLst>
              </p:cNvPr>
              <p:cNvSpPr/>
              <p:nvPr/>
            </p:nvSpPr>
            <p:spPr>
              <a:xfrm>
                <a:off x="6388115" y="2036328"/>
                <a:ext cx="1311578" cy="2308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PY" sz="900" i="1" dirty="0">
                    <a:solidFill>
                      <a:schemeClr val="bg2">
                        <a:lumMod val="50000"/>
                      </a:schemeClr>
                    </a:solidFill>
                  </a:rPr>
                  <a:t>Ejecución, 416 viviendas</a:t>
                </a:r>
                <a:endParaRPr lang="es-PY" sz="900" i="1" dirty="0"/>
              </a:p>
            </p:txBody>
          </p:sp>
        </p:grpSp>
        <p:grpSp>
          <p:nvGrpSpPr>
            <p:cNvPr id="35" name="Grupo 34">
              <a:extLst>
                <a:ext uri="{FF2B5EF4-FFF2-40B4-BE49-F238E27FC236}">
                  <a16:creationId xmlns:a16="http://schemas.microsoft.com/office/drawing/2014/main" id="{CEB2CDEA-8974-462F-803B-9F6B41020CF7}"/>
                </a:ext>
              </a:extLst>
            </p:cNvPr>
            <p:cNvGrpSpPr/>
            <p:nvPr/>
          </p:nvGrpSpPr>
          <p:grpSpPr>
            <a:xfrm>
              <a:off x="6413054" y="2580668"/>
              <a:ext cx="1691489" cy="558622"/>
              <a:chOff x="6355313" y="1708538"/>
              <a:chExt cx="1691489" cy="558622"/>
            </a:xfrm>
          </p:grpSpPr>
          <p:sp>
            <p:nvSpPr>
              <p:cNvPr id="36" name="Rectángulo 35">
                <a:extLst>
                  <a:ext uri="{FF2B5EF4-FFF2-40B4-BE49-F238E27FC236}">
                    <a16:creationId xmlns:a16="http://schemas.microsoft.com/office/drawing/2014/main" id="{9F2AFCAF-DB22-4B4F-A26E-F5550AFF32FA}"/>
                  </a:ext>
                </a:extLst>
              </p:cNvPr>
              <p:cNvSpPr/>
              <p:nvPr/>
            </p:nvSpPr>
            <p:spPr>
              <a:xfrm>
                <a:off x="6355313" y="1708538"/>
                <a:ext cx="1691489" cy="2462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PY" sz="1000" b="1" dirty="0">
                    <a:solidFill>
                      <a:srgbClr val="52646E"/>
                    </a:solidFill>
                  </a:rPr>
                  <a:t>Departamento de San Pedro</a:t>
                </a:r>
              </a:p>
            </p:txBody>
          </p:sp>
          <p:sp>
            <p:nvSpPr>
              <p:cNvPr id="37" name="Rectángulo 36">
                <a:extLst>
                  <a:ext uri="{FF2B5EF4-FFF2-40B4-BE49-F238E27FC236}">
                    <a16:creationId xmlns:a16="http://schemas.microsoft.com/office/drawing/2014/main" id="{82D23CED-D3CF-4446-8DEB-F0EB39AFF67C}"/>
                  </a:ext>
                </a:extLst>
              </p:cNvPr>
              <p:cNvSpPr/>
              <p:nvPr/>
            </p:nvSpPr>
            <p:spPr>
              <a:xfrm>
                <a:off x="6371714" y="1892127"/>
                <a:ext cx="1508746" cy="2308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PY" sz="900" i="1" dirty="0">
                    <a:solidFill>
                      <a:schemeClr val="bg2">
                        <a:lumMod val="50000"/>
                      </a:schemeClr>
                    </a:solidFill>
                  </a:rPr>
                  <a:t>Culminadas, </a:t>
                </a:r>
                <a:r>
                  <a:rPr lang="es-PY" sz="900" b="1" i="1" dirty="0">
                    <a:solidFill>
                      <a:schemeClr val="bg2">
                        <a:lumMod val="50000"/>
                      </a:schemeClr>
                    </a:solidFill>
                  </a:rPr>
                  <a:t>1.795</a:t>
                </a:r>
                <a:r>
                  <a:rPr lang="es-PY" sz="900" i="1" dirty="0">
                    <a:solidFill>
                      <a:schemeClr val="bg2">
                        <a:lumMod val="50000"/>
                      </a:schemeClr>
                    </a:solidFill>
                  </a:rPr>
                  <a:t> viviendas</a:t>
                </a:r>
                <a:endParaRPr lang="es-PY" sz="900" i="1" dirty="0"/>
              </a:p>
            </p:txBody>
          </p:sp>
          <p:sp>
            <p:nvSpPr>
              <p:cNvPr id="38" name="Rectángulo 37">
                <a:extLst>
                  <a:ext uri="{FF2B5EF4-FFF2-40B4-BE49-F238E27FC236}">
                    <a16:creationId xmlns:a16="http://schemas.microsoft.com/office/drawing/2014/main" id="{000794F0-4AD6-4719-905E-BAA8D330BA95}"/>
                  </a:ext>
                </a:extLst>
              </p:cNvPr>
              <p:cNvSpPr/>
              <p:nvPr/>
            </p:nvSpPr>
            <p:spPr>
              <a:xfrm>
                <a:off x="6388115" y="2036328"/>
                <a:ext cx="1311578" cy="2308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PY" sz="900" i="1" dirty="0">
                    <a:solidFill>
                      <a:schemeClr val="bg2">
                        <a:lumMod val="50000"/>
                      </a:schemeClr>
                    </a:solidFill>
                  </a:rPr>
                  <a:t>Ejecución, 820 viviendas</a:t>
                </a:r>
                <a:endParaRPr lang="es-PY" sz="900" i="1" dirty="0"/>
              </a:p>
            </p:txBody>
          </p:sp>
        </p:grpSp>
        <p:grpSp>
          <p:nvGrpSpPr>
            <p:cNvPr id="39" name="Grupo 38">
              <a:extLst>
                <a:ext uri="{FF2B5EF4-FFF2-40B4-BE49-F238E27FC236}">
                  <a16:creationId xmlns:a16="http://schemas.microsoft.com/office/drawing/2014/main" id="{9D548677-5701-4B1C-939B-4BDD347A8733}"/>
                </a:ext>
              </a:extLst>
            </p:cNvPr>
            <p:cNvGrpSpPr/>
            <p:nvPr/>
          </p:nvGrpSpPr>
          <p:grpSpPr>
            <a:xfrm>
              <a:off x="7890671" y="3157261"/>
              <a:ext cx="1694695" cy="558622"/>
              <a:chOff x="6355313" y="1708538"/>
              <a:chExt cx="1694695" cy="558622"/>
            </a:xfrm>
          </p:grpSpPr>
          <p:sp>
            <p:nvSpPr>
              <p:cNvPr id="40" name="Rectángulo 39">
                <a:extLst>
                  <a:ext uri="{FF2B5EF4-FFF2-40B4-BE49-F238E27FC236}">
                    <a16:creationId xmlns:a16="http://schemas.microsoft.com/office/drawing/2014/main" id="{8B75AA86-6279-4EF3-9369-55CC33B47427}"/>
                  </a:ext>
                </a:extLst>
              </p:cNvPr>
              <p:cNvSpPr/>
              <p:nvPr/>
            </p:nvSpPr>
            <p:spPr>
              <a:xfrm>
                <a:off x="6355313" y="1708538"/>
                <a:ext cx="1694695" cy="2462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PY" sz="1000" b="1" dirty="0">
                    <a:solidFill>
                      <a:srgbClr val="708087"/>
                    </a:solidFill>
                  </a:rPr>
                  <a:t>Departamento de Amambay</a:t>
                </a:r>
              </a:p>
            </p:txBody>
          </p:sp>
          <p:sp>
            <p:nvSpPr>
              <p:cNvPr id="41" name="Rectángulo 40">
                <a:extLst>
                  <a:ext uri="{FF2B5EF4-FFF2-40B4-BE49-F238E27FC236}">
                    <a16:creationId xmlns:a16="http://schemas.microsoft.com/office/drawing/2014/main" id="{EB16835B-EE3B-4E4F-8920-F38D31EF0C6C}"/>
                  </a:ext>
                </a:extLst>
              </p:cNvPr>
              <p:cNvSpPr/>
              <p:nvPr/>
            </p:nvSpPr>
            <p:spPr>
              <a:xfrm>
                <a:off x="6371714" y="1892127"/>
                <a:ext cx="1420582" cy="2308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PY" sz="900" i="1" dirty="0">
                    <a:solidFill>
                      <a:schemeClr val="bg2">
                        <a:lumMod val="50000"/>
                      </a:schemeClr>
                    </a:solidFill>
                  </a:rPr>
                  <a:t>Culminadas, </a:t>
                </a:r>
                <a:r>
                  <a:rPr lang="es-PY" sz="900" b="1" i="1" dirty="0">
                    <a:solidFill>
                      <a:schemeClr val="bg2">
                        <a:lumMod val="50000"/>
                      </a:schemeClr>
                    </a:solidFill>
                  </a:rPr>
                  <a:t>152</a:t>
                </a:r>
                <a:r>
                  <a:rPr lang="es-PY" sz="900" i="1" dirty="0">
                    <a:solidFill>
                      <a:schemeClr val="bg2">
                        <a:lumMod val="50000"/>
                      </a:schemeClr>
                    </a:solidFill>
                  </a:rPr>
                  <a:t> viviendas</a:t>
                </a:r>
                <a:endParaRPr lang="es-PY" sz="900" i="1" dirty="0"/>
              </a:p>
            </p:txBody>
          </p:sp>
          <p:sp>
            <p:nvSpPr>
              <p:cNvPr id="42" name="Rectángulo 41">
                <a:extLst>
                  <a:ext uri="{FF2B5EF4-FFF2-40B4-BE49-F238E27FC236}">
                    <a16:creationId xmlns:a16="http://schemas.microsoft.com/office/drawing/2014/main" id="{36851DD6-1458-4BBA-956A-340B03A122C3}"/>
                  </a:ext>
                </a:extLst>
              </p:cNvPr>
              <p:cNvSpPr/>
              <p:nvPr/>
            </p:nvSpPr>
            <p:spPr>
              <a:xfrm>
                <a:off x="6388115" y="2036328"/>
                <a:ext cx="1311578" cy="2308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PY" sz="900" i="1" dirty="0">
                    <a:solidFill>
                      <a:schemeClr val="bg2">
                        <a:lumMod val="50000"/>
                      </a:schemeClr>
                    </a:solidFill>
                  </a:rPr>
                  <a:t>Ejecución, 306 viviendas</a:t>
                </a:r>
                <a:endParaRPr lang="es-PY" sz="900" i="1" dirty="0"/>
              </a:p>
            </p:txBody>
          </p:sp>
        </p:grpSp>
        <p:grpSp>
          <p:nvGrpSpPr>
            <p:cNvPr id="43" name="Grupo 42">
              <a:extLst>
                <a:ext uri="{FF2B5EF4-FFF2-40B4-BE49-F238E27FC236}">
                  <a16:creationId xmlns:a16="http://schemas.microsoft.com/office/drawing/2014/main" id="{47960559-8950-4202-9173-85E6DC16EA42}"/>
                </a:ext>
              </a:extLst>
            </p:cNvPr>
            <p:cNvGrpSpPr/>
            <p:nvPr/>
          </p:nvGrpSpPr>
          <p:grpSpPr>
            <a:xfrm>
              <a:off x="7923473" y="3799351"/>
              <a:ext cx="1659429" cy="560521"/>
              <a:chOff x="6355313" y="1708538"/>
              <a:chExt cx="1659429" cy="560521"/>
            </a:xfrm>
          </p:grpSpPr>
          <p:sp>
            <p:nvSpPr>
              <p:cNvPr id="44" name="Rectángulo 43">
                <a:extLst>
                  <a:ext uri="{FF2B5EF4-FFF2-40B4-BE49-F238E27FC236}">
                    <a16:creationId xmlns:a16="http://schemas.microsoft.com/office/drawing/2014/main" id="{46AC1F4B-BD44-485C-A33C-E1B0094729A3}"/>
                  </a:ext>
                </a:extLst>
              </p:cNvPr>
              <p:cNvSpPr/>
              <p:nvPr/>
            </p:nvSpPr>
            <p:spPr>
              <a:xfrm>
                <a:off x="6355313" y="1708538"/>
                <a:ext cx="1659429" cy="2462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PY" sz="1000" b="1" dirty="0">
                    <a:solidFill>
                      <a:srgbClr val="708087"/>
                    </a:solidFill>
                  </a:rPr>
                  <a:t>Departamento de Caaguazú</a:t>
                </a:r>
              </a:p>
            </p:txBody>
          </p:sp>
          <p:sp>
            <p:nvSpPr>
              <p:cNvPr id="45" name="Rectángulo 44">
                <a:extLst>
                  <a:ext uri="{FF2B5EF4-FFF2-40B4-BE49-F238E27FC236}">
                    <a16:creationId xmlns:a16="http://schemas.microsoft.com/office/drawing/2014/main" id="{11DE5939-2B74-447C-978F-1B4279C02DE0}"/>
                  </a:ext>
                </a:extLst>
              </p:cNvPr>
              <p:cNvSpPr/>
              <p:nvPr/>
            </p:nvSpPr>
            <p:spPr>
              <a:xfrm>
                <a:off x="6371714" y="1892127"/>
                <a:ext cx="1501330" cy="2308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PY" sz="900" i="1" dirty="0">
                    <a:solidFill>
                      <a:schemeClr val="bg2">
                        <a:lumMod val="50000"/>
                      </a:schemeClr>
                    </a:solidFill>
                  </a:rPr>
                  <a:t>Culminadas, </a:t>
                </a:r>
                <a:r>
                  <a:rPr lang="es-PY" sz="900" b="1" i="1" dirty="0">
                    <a:solidFill>
                      <a:schemeClr val="bg2">
                        <a:lumMod val="50000"/>
                      </a:schemeClr>
                    </a:solidFill>
                  </a:rPr>
                  <a:t>1.596 </a:t>
                </a:r>
                <a:r>
                  <a:rPr lang="es-PY" sz="900" i="1" dirty="0">
                    <a:solidFill>
                      <a:schemeClr val="bg2">
                        <a:lumMod val="50000"/>
                      </a:schemeClr>
                    </a:solidFill>
                  </a:rPr>
                  <a:t>viviendas</a:t>
                </a:r>
                <a:endParaRPr lang="es-PY" sz="900" i="1" dirty="0"/>
              </a:p>
            </p:txBody>
          </p:sp>
          <p:sp>
            <p:nvSpPr>
              <p:cNvPr id="46" name="Rectángulo 45">
                <a:extLst>
                  <a:ext uri="{FF2B5EF4-FFF2-40B4-BE49-F238E27FC236}">
                    <a16:creationId xmlns:a16="http://schemas.microsoft.com/office/drawing/2014/main" id="{EEFED048-2C7E-4F7C-8513-D102B262F3C6}"/>
                  </a:ext>
                </a:extLst>
              </p:cNvPr>
              <p:cNvSpPr/>
              <p:nvPr/>
            </p:nvSpPr>
            <p:spPr>
              <a:xfrm>
                <a:off x="6386072" y="2038227"/>
                <a:ext cx="1311578" cy="2308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PY" sz="900" i="1" dirty="0">
                    <a:solidFill>
                      <a:schemeClr val="bg2">
                        <a:lumMod val="50000"/>
                      </a:schemeClr>
                    </a:solidFill>
                  </a:rPr>
                  <a:t>Ejecución, 595 viviendas</a:t>
                </a:r>
                <a:endParaRPr lang="es-PY" sz="900" i="1" dirty="0"/>
              </a:p>
            </p:txBody>
          </p:sp>
        </p:grpSp>
        <p:grpSp>
          <p:nvGrpSpPr>
            <p:cNvPr id="47" name="Grupo 46">
              <a:extLst>
                <a:ext uri="{FF2B5EF4-FFF2-40B4-BE49-F238E27FC236}">
                  <a16:creationId xmlns:a16="http://schemas.microsoft.com/office/drawing/2014/main" id="{E20C0186-4D0F-45D6-A8D8-6347C028F7A4}"/>
                </a:ext>
              </a:extLst>
            </p:cNvPr>
            <p:cNvGrpSpPr/>
            <p:nvPr/>
          </p:nvGrpSpPr>
          <p:grpSpPr>
            <a:xfrm>
              <a:off x="7788958" y="4402875"/>
              <a:ext cx="1717137" cy="559322"/>
              <a:chOff x="6265514" y="1707838"/>
              <a:chExt cx="1717137" cy="559322"/>
            </a:xfrm>
          </p:grpSpPr>
          <p:sp>
            <p:nvSpPr>
              <p:cNvPr id="48" name="Rectángulo 47">
                <a:extLst>
                  <a:ext uri="{FF2B5EF4-FFF2-40B4-BE49-F238E27FC236}">
                    <a16:creationId xmlns:a16="http://schemas.microsoft.com/office/drawing/2014/main" id="{C769C628-2442-421B-8355-7D25CDF0EB58}"/>
                  </a:ext>
                </a:extLst>
              </p:cNvPr>
              <p:cNvSpPr/>
              <p:nvPr/>
            </p:nvSpPr>
            <p:spPr>
              <a:xfrm>
                <a:off x="6265514" y="1707838"/>
                <a:ext cx="1717137" cy="2462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PY" sz="1000" b="1" dirty="0">
                    <a:solidFill>
                      <a:srgbClr val="708087"/>
                    </a:solidFill>
                  </a:rPr>
                  <a:t>Departamento de Canindeyú</a:t>
                </a:r>
              </a:p>
            </p:txBody>
          </p:sp>
          <p:sp>
            <p:nvSpPr>
              <p:cNvPr id="49" name="Rectángulo 48">
                <a:extLst>
                  <a:ext uri="{FF2B5EF4-FFF2-40B4-BE49-F238E27FC236}">
                    <a16:creationId xmlns:a16="http://schemas.microsoft.com/office/drawing/2014/main" id="{14ECCA1E-CA1C-458C-B816-0880CDE141C0}"/>
                  </a:ext>
                </a:extLst>
              </p:cNvPr>
              <p:cNvSpPr/>
              <p:nvPr/>
            </p:nvSpPr>
            <p:spPr>
              <a:xfrm>
                <a:off x="6371714" y="1892127"/>
                <a:ext cx="1507144" cy="2308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PY" sz="900" i="1" dirty="0">
                    <a:solidFill>
                      <a:schemeClr val="bg2">
                        <a:lumMod val="50000"/>
                      </a:schemeClr>
                    </a:solidFill>
                  </a:rPr>
                  <a:t>Culminadas,</a:t>
                </a:r>
                <a:r>
                  <a:rPr lang="es-PY" sz="900" b="1" i="1" dirty="0">
                    <a:solidFill>
                      <a:schemeClr val="bg2">
                        <a:lumMod val="50000"/>
                      </a:schemeClr>
                    </a:solidFill>
                  </a:rPr>
                  <a:t> 1.330 </a:t>
                </a:r>
                <a:r>
                  <a:rPr lang="es-PY" sz="900" i="1" dirty="0">
                    <a:solidFill>
                      <a:schemeClr val="bg2">
                        <a:lumMod val="50000"/>
                      </a:schemeClr>
                    </a:solidFill>
                  </a:rPr>
                  <a:t>viviendas</a:t>
                </a:r>
                <a:endParaRPr lang="es-PY" sz="900" i="1" dirty="0"/>
              </a:p>
            </p:txBody>
          </p:sp>
          <p:sp>
            <p:nvSpPr>
              <p:cNvPr id="50" name="Rectángulo 49">
                <a:extLst>
                  <a:ext uri="{FF2B5EF4-FFF2-40B4-BE49-F238E27FC236}">
                    <a16:creationId xmlns:a16="http://schemas.microsoft.com/office/drawing/2014/main" id="{41291A4E-C462-4220-92AD-4B5F0FC4E1DE}"/>
                  </a:ext>
                </a:extLst>
              </p:cNvPr>
              <p:cNvSpPr/>
              <p:nvPr/>
            </p:nvSpPr>
            <p:spPr>
              <a:xfrm>
                <a:off x="6388115" y="2036328"/>
                <a:ext cx="1311578" cy="2308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PY" sz="900" i="1" dirty="0">
                    <a:solidFill>
                      <a:schemeClr val="bg2">
                        <a:lumMod val="50000"/>
                      </a:schemeClr>
                    </a:solidFill>
                  </a:rPr>
                  <a:t>Ejecución, </a:t>
                </a:r>
                <a:r>
                  <a:rPr lang="es-PY" sz="900" b="1" i="1" dirty="0">
                    <a:solidFill>
                      <a:schemeClr val="bg2">
                        <a:lumMod val="50000"/>
                      </a:schemeClr>
                    </a:solidFill>
                  </a:rPr>
                  <a:t>430</a:t>
                </a:r>
                <a:r>
                  <a:rPr lang="es-PY" sz="900" i="1" dirty="0">
                    <a:solidFill>
                      <a:schemeClr val="bg2">
                        <a:lumMod val="50000"/>
                      </a:schemeClr>
                    </a:solidFill>
                  </a:rPr>
                  <a:t> viviendas</a:t>
                </a:r>
                <a:endParaRPr lang="es-PY" sz="900" i="1" dirty="0"/>
              </a:p>
            </p:txBody>
          </p:sp>
        </p:grpSp>
        <p:grpSp>
          <p:nvGrpSpPr>
            <p:cNvPr id="51" name="Grupo 50">
              <a:extLst>
                <a:ext uri="{FF2B5EF4-FFF2-40B4-BE49-F238E27FC236}">
                  <a16:creationId xmlns:a16="http://schemas.microsoft.com/office/drawing/2014/main" id="{7F130E2E-E6F7-416A-B4CB-2B561643BB8A}"/>
                </a:ext>
              </a:extLst>
            </p:cNvPr>
            <p:cNvGrpSpPr/>
            <p:nvPr/>
          </p:nvGrpSpPr>
          <p:grpSpPr>
            <a:xfrm>
              <a:off x="7868158" y="4942184"/>
              <a:ext cx="1776448" cy="558622"/>
              <a:chOff x="6355313" y="1708538"/>
              <a:chExt cx="1776448" cy="558622"/>
            </a:xfrm>
          </p:grpSpPr>
          <p:sp>
            <p:nvSpPr>
              <p:cNvPr id="52" name="Rectángulo 51">
                <a:extLst>
                  <a:ext uri="{FF2B5EF4-FFF2-40B4-BE49-F238E27FC236}">
                    <a16:creationId xmlns:a16="http://schemas.microsoft.com/office/drawing/2014/main" id="{57B78A65-74E8-4820-B0A8-F417A9A9CF97}"/>
                  </a:ext>
                </a:extLst>
              </p:cNvPr>
              <p:cNvSpPr/>
              <p:nvPr/>
            </p:nvSpPr>
            <p:spPr>
              <a:xfrm>
                <a:off x="6355313" y="1708538"/>
                <a:ext cx="1776448" cy="2462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PY" sz="1000" b="1" dirty="0">
                    <a:solidFill>
                      <a:srgbClr val="708087"/>
                    </a:solidFill>
                  </a:rPr>
                  <a:t>Departamento de Alto Paraná</a:t>
                </a:r>
              </a:p>
            </p:txBody>
          </p:sp>
          <p:sp>
            <p:nvSpPr>
              <p:cNvPr id="53" name="Rectángulo 52">
                <a:extLst>
                  <a:ext uri="{FF2B5EF4-FFF2-40B4-BE49-F238E27FC236}">
                    <a16:creationId xmlns:a16="http://schemas.microsoft.com/office/drawing/2014/main" id="{C18259B3-A351-4D20-BADF-B9957B8CFF61}"/>
                  </a:ext>
                </a:extLst>
              </p:cNvPr>
              <p:cNvSpPr/>
              <p:nvPr/>
            </p:nvSpPr>
            <p:spPr>
              <a:xfrm>
                <a:off x="6371714" y="1892127"/>
                <a:ext cx="1508746" cy="2308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PY" sz="900" i="1" dirty="0">
                    <a:solidFill>
                      <a:schemeClr val="bg2">
                        <a:lumMod val="50000"/>
                      </a:schemeClr>
                    </a:solidFill>
                  </a:rPr>
                  <a:t>Culminadas, </a:t>
                </a:r>
                <a:r>
                  <a:rPr lang="es-PY" sz="900" b="1" i="1" dirty="0">
                    <a:solidFill>
                      <a:schemeClr val="bg2">
                        <a:lumMod val="50000"/>
                      </a:schemeClr>
                    </a:solidFill>
                  </a:rPr>
                  <a:t>1.050</a:t>
                </a:r>
                <a:r>
                  <a:rPr lang="es-PY" sz="900" i="1" dirty="0">
                    <a:solidFill>
                      <a:schemeClr val="bg2">
                        <a:lumMod val="50000"/>
                      </a:schemeClr>
                    </a:solidFill>
                  </a:rPr>
                  <a:t> viviendas</a:t>
                </a:r>
                <a:endParaRPr lang="es-PY" sz="900" i="1" dirty="0"/>
              </a:p>
            </p:txBody>
          </p:sp>
          <p:sp>
            <p:nvSpPr>
              <p:cNvPr id="54" name="Rectángulo 53">
                <a:extLst>
                  <a:ext uri="{FF2B5EF4-FFF2-40B4-BE49-F238E27FC236}">
                    <a16:creationId xmlns:a16="http://schemas.microsoft.com/office/drawing/2014/main" id="{C8155ECA-69C7-40EA-8E7D-6785CC218D64}"/>
                  </a:ext>
                </a:extLst>
              </p:cNvPr>
              <p:cNvSpPr/>
              <p:nvPr/>
            </p:nvSpPr>
            <p:spPr>
              <a:xfrm>
                <a:off x="6388115" y="2036328"/>
                <a:ext cx="1311578" cy="2308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PY" sz="900" i="1" dirty="0">
                    <a:solidFill>
                      <a:schemeClr val="bg2">
                        <a:lumMod val="50000"/>
                      </a:schemeClr>
                    </a:solidFill>
                  </a:rPr>
                  <a:t>Ejecución, 561 viviendas</a:t>
                </a:r>
                <a:endParaRPr lang="es-PY" sz="900" i="1" dirty="0"/>
              </a:p>
            </p:txBody>
          </p:sp>
        </p:grpSp>
        <p:grpSp>
          <p:nvGrpSpPr>
            <p:cNvPr id="55" name="Grupo 54">
              <a:extLst>
                <a:ext uri="{FF2B5EF4-FFF2-40B4-BE49-F238E27FC236}">
                  <a16:creationId xmlns:a16="http://schemas.microsoft.com/office/drawing/2014/main" id="{7D03A7AB-23D9-40F6-B92D-AAE24FD3477E}"/>
                </a:ext>
              </a:extLst>
            </p:cNvPr>
            <p:cNvGrpSpPr/>
            <p:nvPr/>
          </p:nvGrpSpPr>
          <p:grpSpPr>
            <a:xfrm>
              <a:off x="7561654" y="5573179"/>
              <a:ext cx="1507144" cy="558622"/>
              <a:chOff x="6355313" y="1708538"/>
              <a:chExt cx="1507144" cy="558622"/>
            </a:xfrm>
          </p:grpSpPr>
          <p:sp>
            <p:nvSpPr>
              <p:cNvPr id="56" name="Rectángulo 55">
                <a:extLst>
                  <a:ext uri="{FF2B5EF4-FFF2-40B4-BE49-F238E27FC236}">
                    <a16:creationId xmlns:a16="http://schemas.microsoft.com/office/drawing/2014/main" id="{2BAE99A4-E56D-4B87-8717-B27EFCE03DD9}"/>
                  </a:ext>
                </a:extLst>
              </p:cNvPr>
              <p:cNvSpPr/>
              <p:nvPr/>
            </p:nvSpPr>
            <p:spPr>
              <a:xfrm>
                <a:off x="6355313" y="1708538"/>
                <a:ext cx="1507144" cy="2462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PY" sz="1000" b="1" dirty="0">
                    <a:solidFill>
                      <a:srgbClr val="708087"/>
                    </a:solidFill>
                  </a:rPr>
                  <a:t>Departamento de Guairá</a:t>
                </a:r>
              </a:p>
            </p:txBody>
          </p:sp>
          <p:sp>
            <p:nvSpPr>
              <p:cNvPr id="57" name="Rectángulo 56">
                <a:extLst>
                  <a:ext uri="{FF2B5EF4-FFF2-40B4-BE49-F238E27FC236}">
                    <a16:creationId xmlns:a16="http://schemas.microsoft.com/office/drawing/2014/main" id="{F44B3A06-3F46-4922-8A39-EFDFCB963F05}"/>
                  </a:ext>
                </a:extLst>
              </p:cNvPr>
              <p:cNvSpPr/>
              <p:nvPr/>
            </p:nvSpPr>
            <p:spPr>
              <a:xfrm>
                <a:off x="6371714" y="1892127"/>
                <a:ext cx="1420582" cy="2308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PY" sz="900" i="1" dirty="0">
                    <a:solidFill>
                      <a:schemeClr val="bg2">
                        <a:lumMod val="50000"/>
                      </a:schemeClr>
                    </a:solidFill>
                  </a:rPr>
                  <a:t>Culminadas, </a:t>
                </a:r>
                <a:r>
                  <a:rPr lang="es-PY" sz="900" b="1" i="1" dirty="0">
                    <a:solidFill>
                      <a:schemeClr val="bg2">
                        <a:lumMod val="50000"/>
                      </a:schemeClr>
                    </a:solidFill>
                  </a:rPr>
                  <a:t>991</a:t>
                </a:r>
                <a:r>
                  <a:rPr lang="es-PY" sz="900" i="1" dirty="0">
                    <a:solidFill>
                      <a:schemeClr val="bg2">
                        <a:lumMod val="50000"/>
                      </a:schemeClr>
                    </a:solidFill>
                  </a:rPr>
                  <a:t> viviendas</a:t>
                </a:r>
                <a:endParaRPr lang="es-PY" sz="900" i="1" dirty="0"/>
              </a:p>
            </p:txBody>
          </p:sp>
          <p:sp>
            <p:nvSpPr>
              <p:cNvPr id="58" name="Rectángulo 57">
                <a:extLst>
                  <a:ext uri="{FF2B5EF4-FFF2-40B4-BE49-F238E27FC236}">
                    <a16:creationId xmlns:a16="http://schemas.microsoft.com/office/drawing/2014/main" id="{0D9F8324-2FB9-4573-A067-C7CD53318EAE}"/>
                  </a:ext>
                </a:extLst>
              </p:cNvPr>
              <p:cNvSpPr/>
              <p:nvPr/>
            </p:nvSpPr>
            <p:spPr>
              <a:xfrm>
                <a:off x="6388115" y="2036328"/>
                <a:ext cx="1311578" cy="2308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PY" sz="900" i="1" dirty="0">
                    <a:solidFill>
                      <a:schemeClr val="bg2">
                        <a:lumMod val="50000"/>
                      </a:schemeClr>
                    </a:solidFill>
                  </a:rPr>
                  <a:t>Ejecución, 118 viviendas</a:t>
                </a:r>
                <a:endParaRPr lang="es-PY" sz="900" i="1" dirty="0"/>
              </a:p>
            </p:txBody>
          </p:sp>
        </p:grpSp>
        <p:grpSp>
          <p:nvGrpSpPr>
            <p:cNvPr id="59" name="Grupo 58">
              <a:extLst>
                <a:ext uri="{FF2B5EF4-FFF2-40B4-BE49-F238E27FC236}">
                  <a16:creationId xmlns:a16="http://schemas.microsoft.com/office/drawing/2014/main" id="{2BA447F4-F257-4C87-9D44-F7AC33B471DB}"/>
                </a:ext>
              </a:extLst>
            </p:cNvPr>
            <p:cNvGrpSpPr/>
            <p:nvPr/>
          </p:nvGrpSpPr>
          <p:grpSpPr>
            <a:xfrm>
              <a:off x="7849101" y="6278593"/>
              <a:ext cx="1592103" cy="558622"/>
              <a:chOff x="6355313" y="1708538"/>
              <a:chExt cx="1592103" cy="558622"/>
            </a:xfrm>
          </p:grpSpPr>
          <p:sp>
            <p:nvSpPr>
              <p:cNvPr id="60" name="Rectángulo 59">
                <a:extLst>
                  <a:ext uri="{FF2B5EF4-FFF2-40B4-BE49-F238E27FC236}">
                    <a16:creationId xmlns:a16="http://schemas.microsoft.com/office/drawing/2014/main" id="{8B248277-8EC4-4792-911D-60500E891AB7}"/>
                  </a:ext>
                </a:extLst>
              </p:cNvPr>
              <p:cNvSpPr/>
              <p:nvPr/>
            </p:nvSpPr>
            <p:spPr>
              <a:xfrm>
                <a:off x="6355313" y="1708538"/>
                <a:ext cx="1592103" cy="2462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PY" sz="1000" b="1" dirty="0">
                    <a:solidFill>
                      <a:srgbClr val="708087"/>
                    </a:solidFill>
                  </a:rPr>
                  <a:t>Departamento de Caazapá</a:t>
                </a:r>
              </a:p>
            </p:txBody>
          </p:sp>
          <p:sp>
            <p:nvSpPr>
              <p:cNvPr id="61" name="Rectángulo 60">
                <a:extLst>
                  <a:ext uri="{FF2B5EF4-FFF2-40B4-BE49-F238E27FC236}">
                    <a16:creationId xmlns:a16="http://schemas.microsoft.com/office/drawing/2014/main" id="{4D26A467-2CC0-4BD0-8F83-3E0E5462129C}"/>
                  </a:ext>
                </a:extLst>
              </p:cNvPr>
              <p:cNvSpPr/>
              <p:nvPr/>
            </p:nvSpPr>
            <p:spPr>
              <a:xfrm>
                <a:off x="6371714" y="1892127"/>
                <a:ext cx="1420582" cy="2308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PY" sz="900" i="1" dirty="0">
                    <a:solidFill>
                      <a:schemeClr val="bg2">
                        <a:lumMod val="50000"/>
                      </a:schemeClr>
                    </a:solidFill>
                  </a:rPr>
                  <a:t>Culminadas, </a:t>
                </a:r>
                <a:r>
                  <a:rPr lang="es-PY" sz="900" b="1" i="1" dirty="0">
                    <a:solidFill>
                      <a:schemeClr val="bg2">
                        <a:lumMod val="50000"/>
                      </a:schemeClr>
                    </a:solidFill>
                  </a:rPr>
                  <a:t>608 </a:t>
                </a:r>
                <a:r>
                  <a:rPr lang="es-PY" sz="900" i="1" dirty="0">
                    <a:solidFill>
                      <a:schemeClr val="bg2">
                        <a:lumMod val="50000"/>
                      </a:schemeClr>
                    </a:solidFill>
                  </a:rPr>
                  <a:t>viviendas</a:t>
                </a:r>
                <a:endParaRPr lang="es-PY" sz="900" i="1" dirty="0"/>
              </a:p>
            </p:txBody>
          </p:sp>
          <p:sp>
            <p:nvSpPr>
              <p:cNvPr id="62" name="Rectángulo 61">
                <a:extLst>
                  <a:ext uri="{FF2B5EF4-FFF2-40B4-BE49-F238E27FC236}">
                    <a16:creationId xmlns:a16="http://schemas.microsoft.com/office/drawing/2014/main" id="{6F2E5757-934E-4BF9-8D41-6D120817CA7C}"/>
                  </a:ext>
                </a:extLst>
              </p:cNvPr>
              <p:cNvSpPr/>
              <p:nvPr/>
            </p:nvSpPr>
            <p:spPr>
              <a:xfrm>
                <a:off x="6388115" y="2036328"/>
                <a:ext cx="1311578" cy="2308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PY" sz="900" i="1" dirty="0">
                    <a:solidFill>
                      <a:schemeClr val="bg2">
                        <a:lumMod val="50000"/>
                      </a:schemeClr>
                    </a:solidFill>
                  </a:rPr>
                  <a:t>Ejecución, 208 viviendas</a:t>
                </a:r>
                <a:endParaRPr lang="es-PY" sz="900" i="1" dirty="0"/>
              </a:p>
            </p:txBody>
          </p:sp>
        </p:grpSp>
        <p:grpSp>
          <p:nvGrpSpPr>
            <p:cNvPr id="63" name="Grupo 62">
              <a:extLst>
                <a:ext uri="{FF2B5EF4-FFF2-40B4-BE49-F238E27FC236}">
                  <a16:creationId xmlns:a16="http://schemas.microsoft.com/office/drawing/2014/main" id="{1DD96879-8F3F-4774-9321-299E033C89B1}"/>
                </a:ext>
              </a:extLst>
            </p:cNvPr>
            <p:cNvGrpSpPr/>
            <p:nvPr/>
          </p:nvGrpSpPr>
          <p:grpSpPr>
            <a:xfrm>
              <a:off x="7554032" y="6939976"/>
              <a:ext cx="1525147" cy="558622"/>
              <a:chOff x="6355313" y="1708538"/>
              <a:chExt cx="1525147" cy="558622"/>
            </a:xfrm>
          </p:grpSpPr>
          <p:sp>
            <p:nvSpPr>
              <p:cNvPr id="64" name="Rectángulo 63">
                <a:extLst>
                  <a:ext uri="{FF2B5EF4-FFF2-40B4-BE49-F238E27FC236}">
                    <a16:creationId xmlns:a16="http://schemas.microsoft.com/office/drawing/2014/main" id="{FAD8B8C3-E03E-4119-9D02-F387E8D31982}"/>
                  </a:ext>
                </a:extLst>
              </p:cNvPr>
              <p:cNvSpPr/>
              <p:nvPr/>
            </p:nvSpPr>
            <p:spPr>
              <a:xfrm>
                <a:off x="6355313" y="1708538"/>
                <a:ext cx="1495922" cy="2462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PY" sz="1000" b="1" dirty="0">
                    <a:solidFill>
                      <a:srgbClr val="708087"/>
                    </a:solidFill>
                  </a:rPr>
                  <a:t>Departamento de Itapúa</a:t>
                </a:r>
              </a:p>
            </p:txBody>
          </p:sp>
          <p:sp>
            <p:nvSpPr>
              <p:cNvPr id="65" name="Rectángulo 64">
                <a:extLst>
                  <a:ext uri="{FF2B5EF4-FFF2-40B4-BE49-F238E27FC236}">
                    <a16:creationId xmlns:a16="http://schemas.microsoft.com/office/drawing/2014/main" id="{1DA63EC6-EAE9-4B48-997C-D841C4AE795B}"/>
                  </a:ext>
                </a:extLst>
              </p:cNvPr>
              <p:cNvSpPr/>
              <p:nvPr/>
            </p:nvSpPr>
            <p:spPr>
              <a:xfrm>
                <a:off x="6371714" y="1892127"/>
                <a:ext cx="1508746" cy="2308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PY" sz="900" i="1" dirty="0">
                    <a:solidFill>
                      <a:schemeClr val="bg2">
                        <a:lumMod val="50000"/>
                      </a:schemeClr>
                    </a:solidFill>
                  </a:rPr>
                  <a:t>Culminadas, </a:t>
                </a:r>
                <a:r>
                  <a:rPr lang="es-PY" sz="900" b="1" i="1" dirty="0">
                    <a:solidFill>
                      <a:schemeClr val="bg2">
                        <a:lumMod val="50000"/>
                      </a:schemeClr>
                    </a:solidFill>
                  </a:rPr>
                  <a:t>1.270</a:t>
                </a:r>
                <a:r>
                  <a:rPr lang="es-PY" sz="900" i="1" dirty="0">
                    <a:solidFill>
                      <a:schemeClr val="bg2">
                        <a:lumMod val="50000"/>
                      </a:schemeClr>
                    </a:solidFill>
                  </a:rPr>
                  <a:t> viviendas</a:t>
                </a:r>
                <a:endParaRPr lang="es-PY" sz="900" i="1" dirty="0"/>
              </a:p>
            </p:txBody>
          </p:sp>
          <p:sp>
            <p:nvSpPr>
              <p:cNvPr id="66" name="Rectángulo 65">
                <a:extLst>
                  <a:ext uri="{FF2B5EF4-FFF2-40B4-BE49-F238E27FC236}">
                    <a16:creationId xmlns:a16="http://schemas.microsoft.com/office/drawing/2014/main" id="{A2321BF8-0FED-4649-BF7A-84C380AAE585}"/>
                  </a:ext>
                </a:extLst>
              </p:cNvPr>
              <p:cNvSpPr/>
              <p:nvPr/>
            </p:nvSpPr>
            <p:spPr>
              <a:xfrm>
                <a:off x="6388115" y="2036328"/>
                <a:ext cx="1311578" cy="2308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PY" sz="900" i="1" dirty="0">
                    <a:solidFill>
                      <a:schemeClr val="bg2">
                        <a:lumMod val="50000"/>
                      </a:schemeClr>
                    </a:solidFill>
                  </a:rPr>
                  <a:t>Ejecución, 269 viviendas</a:t>
                </a:r>
                <a:endParaRPr lang="es-PY" sz="900" i="1" dirty="0"/>
              </a:p>
            </p:txBody>
          </p:sp>
        </p:grpSp>
        <p:grpSp>
          <p:nvGrpSpPr>
            <p:cNvPr id="67" name="Grupo 66">
              <a:extLst>
                <a:ext uri="{FF2B5EF4-FFF2-40B4-BE49-F238E27FC236}">
                  <a16:creationId xmlns:a16="http://schemas.microsoft.com/office/drawing/2014/main" id="{A6D72348-814B-4B9A-AE1E-66681A718005}"/>
                </a:ext>
              </a:extLst>
            </p:cNvPr>
            <p:cNvGrpSpPr/>
            <p:nvPr/>
          </p:nvGrpSpPr>
          <p:grpSpPr>
            <a:xfrm>
              <a:off x="889947" y="1886962"/>
              <a:ext cx="1436983" cy="558622"/>
              <a:chOff x="6355313" y="1708538"/>
              <a:chExt cx="1436983" cy="558622"/>
            </a:xfrm>
          </p:grpSpPr>
          <p:sp>
            <p:nvSpPr>
              <p:cNvPr id="68" name="Rectángulo 67">
                <a:extLst>
                  <a:ext uri="{FF2B5EF4-FFF2-40B4-BE49-F238E27FC236}">
                    <a16:creationId xmlns:a16="http://schemas.microsoft.com/office/drawing/2014/main" id="{65A26CC9-81BC-4A4E-BB1F-B8BFD44EECE7}"/>
                  </a:ext>
                </a:extLst>
              </p:cNvPr>
              <p:cNvSpPr/>
              <p:nvPr/>
            </p:nvSpPr>
            <p:spPr>
              <a:xfrm>
                <a:off x="6355313" y="1708538"/>
                <a:ext cx="928459" cy="2462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PY" sz="1000" b="1" dirty="0">
                    <a:solidFill>
                      <a:srgbClr val="708087"/>
                    </a:solidFill>
                  </a:rPr>
                  <a:t>Alto Paraguay</a:t>
                </a:r>
              </a:p>
            </p:txBody>
          </p:sp>
          <p:sp>
            <p:nvSpPr>
              <p:cNvPr id="69" name="Rectángulo 68">
                <a:extLst>
                  <a:ext uri="{FF2B5EF4-FFF2-40B4-BE49-F238E27FC236}">
                    <a16:creationId xmlns:a16="http://schemas.microsoft.com/office/drawing/2014/main" id="{F52DD95E-9CCD-46A6-970A-5979D9126CBF}"/>
                  </a:ext>
                </a:extLst>
              </p:cNvPr>
              <p:cNvSpPr/>
              <p:nvPr/>
            </p:nvSpPr>
            <p:spPr>
              <a:xfrm>
                <a:off x="6371714" y="1892127"/>
                <a:ext cx="1420582" cy="2308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PY" sz="900" i="1" dirty="0">
                    <a:solidFill>
                      <a:schemeClr val="bg2">
                        <a:lumMod val="50000"/>
                      </a:schemeClr>
                    </a:solidFill>
                  </a:rPr>
                  <a:t>Culminadas, </a:t>
                </a:r>
                <a:r>
                  <a:rPr lang="es-PY" sz="900" b="1" i="1" dirty="0">
                    <a:solidFill>
                      <a:schemeClr val="bg2">
                        <a:lumMod val="50000"/>
                      </a:schemeClr>
                    </a:solidFill>
                  </a:rPr>
                  <a:t>120</a:t>
                </a:r>
                <a:r>
                  <a:rPr lang="es-PY" sz="900" i="1" dirty="0">
                    <a:solidFill>
                      <a:schemeClr val="bg2">
                        <a:lumMod val="50000"/>
                      </a:schemeClr>
                    </a:solidFill>
                  </a:rPr>
                  <a:t> viviendas</a:t>
                </a:r>
                <a:endParaRPr lang="es-PY" sz="900" i="1" dirty="0"/>
              </a:p>
            </p:txBody>
          </p:sp>
          <p:sp>
            <p:nvSpPr>
              <p:cNvPr id="70" name="Rectángulo 69">
                <a:extLst>
                  <a:ext uri="{FF2B5EF4-FFF2-40B4-BE49-F238E27FC236}">
                    <a16:creationId xmlns:a16="http://schemas.microsoft.com/office/drawing/2014/main" id="{939E37F6-207E-4B69-9356-2DAC1D0DB994}"/>
                  </a:ext>
                </a:extLst>
              </p:cNvPr>
              <p:cNvSpPr/>
              <p:nvPr/>
            </p:nvSpPr>
            <p:spPr>
              <a:xfrm>
                <a:off x="6388115" y="2036328"/>
                <a:ext cx="1196161" cy="2308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PY" sz="900" i="1" dirty="0">
                    <a:solidFill>
                      <a:schemeClr val="bg2">
                        <a:lumMod val="50000"/>
                      </a:schemeClr>
                    </a:solidFill>
                  </a:rPr>
                  <a:t>Ejecución, </a:t>
                </a:r>
                <a:r>
                  <a:rPr lang="es-PY" sz="900" b="1" i="1" dirty="0">
                    <a:solidFill>
                      <a:schemeClr val="bg2">
                        <a:lumMod val="50000"/>
                      </a:schemeClr>
                    </a:solidFill>
                  </a:rPr>
                  <a:t>0</a:t>
                </a:r>
                <a:r>
                  <a:rPr lang="es-PY" sz="900" i="1" dirty="0">
                    <a:solidFill>
                      <a:schemeClr val="bg2">
                        <a:lumMod val="50000"/>
                      </a:schemeClr>
                    </a:solidFill>
                  </a:rPr>
                  <a:t> viviendas</a:t>
                </a:r>
                <a:endParaRPr lang="es-PY" sz="900" i="1" dirty="0"/>
              </a:p>
            </p:txBody>
          </p:sp>
        </p:grpSp>
        <p:grpSp>
          <p:nvGrpSpPr>
            <p:cNvPr id="71" name="Grupo 70">
              <a:extLst>
                <a:ext uri="{FF2B5EF4-FFF2-40B4-BE49-F238E27FC236}">
                  <a16:creationId xmlns:a16="http://schemas.microsoft.com/office/drawing/2014/main" id="{443800F3-EA5E-4E0D-BE8A-C2E16056F133}"/>
                </a:ext>
              </a:extLst>
            </p:cNvPr>
            <p:cNvGrpSpPr/>
            <p:nvPr/>
          </p:nvGrpSpPr>
          <p:grpSpPr>
            <a:xfrm>
              <a:off x="884107" y="2813300"/>
              <a:ext cx="1680268" cy="558622"/>
              <a:chOff x="6355313" y="1708538"/>
              <a:chExt cx="1680268" cy="558622"/>
            </a:xfrm>
          </p:grpSpPr>
          <p:sp>
            <p:nvSpPr>
              <p:cNvPr id="72" name="Rectángulo 71">
                <a:extLst>
                  <a:ext uri="{FF2B5EF4-FFF2-40B4-BE49-F238E27FC236}">
                    <a16:creationId xmlns:a16="http://schemas.microsoft.com/office/drawing/2014/main" id="{CD1298B8-1B8F-49FE-8BAA-1F8DE5017F3D}"/>
                  </a:ext>
                </a:extLst>
              </p:cNvPr>
              <p:cNvSpPr/>
              <p:nvPr/>
            </p:nvSpPr>
            <p:spPr>
              <a:xfrm>
                <a:off x="6355313" y="1708538"/>
                <a:ext cx="1680268" cy="2462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PY" sz="1000" b="1" dirty="0">
                    <a:solidFill>
                      <a:srgbClr val="708087"/>
                    </a:solidFill>
                  </a:rPr>
                  <a:t>Departamento de Boquerón</a:t>
                </a:r>
              </a:p>
            </p:txBody>
          </p:sp>
          <p:sp>
            <p:nvSpPr>
              <p:cNvPr id="73" name="Rectángulo 72">
                <a:extLst>
                  <a:ext uri="{FF2B5EF4-FFF2-40B4-BE49-F238E27FC236}">
                    <a16:creationId xmlns:a16="http://schemas.microsoft.com/office/drawing/2014/main" id="{7D0C1051-5E0F-4467-86E8-500962DBECB5}"/>
                  </a:ext>
                </a:extLst>
              </p:cNvPr>
              <p:cNvSpPr/>
              <p:nvPr/>
            </p:nvSpPr>
            <p:spPr>
              <a:xfrm>
                <a:off x="6371714" y="1892127"/>
                <a:ext cx="1420582" cy="2308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PY" sz="900" i="1" dirty="0">
                    <a:solidFill>
                      <a:schemeClr val="bg2">
                        <a:lumMod val="50000"/>
                      </a:schemeClr>
                    </a:solidFill>
                  </a:rPr>
                  <a:t>Culminadas, </a:t>
                </a:r>
                <a:r>
                  <a:rPr lang="es-PY" sz="900" b="1" i="1" dirty="0">
                    <a:solidFill>
                      <a:schemeClr val="bg2">
                        <a:lumMod val="50000"/>
                      </a:schemeClr>
                    </a:solidFill>
                  </a:rPr>
                  <a:t>436</a:t>
                </a:r>
                <a:r>
                  <a:rPr lang="es-PY" sz="900" i="1" dirty="0">
                    <a:solidFill>
                      <a:schemeClr val="bg2">
                        <a:lumMod val="50000"/>
                      </a:schemeClr>
                    </a:solidFill>
                  </a:rPr>
                  <a:t> viviendas</a:t>
                </a:r>
                <a:endParaRPr lang="es-PY" sz="900" i="1" dirty="0"/>
              </a:p>
            </p:txBody>
          </p:sp>
          <p:sp>
            <p:nvSpPr>
              <p:cNvPr id="74" name="Rectángulo 73">
                <a:extLst>
                  <a:ext uri="{FF2B5EF4-FFF2-40B4-BE49-F238E27FC236}">
                    <a16:creationId xmlns:a16="http://schemas.microsoft.com/office/drawing/2014/main" id="{AB5EDB0D-E27C-4C3A-B5DF-685918EC7157}"/>
                  </a:ext>
                </a:extLst>
              </p:cNvPr>
              <p:cNvSpPr/>
              <p:nvPr/>
            </p:nvSpPr>
            <p:spPr>
              <a:xfrm>
                <a:off x="6388115" y="2036328"/>
                <a:ext cx="1311578" cy="2308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PY" sz="900" i="1" dirty="0">
                    <a:solidFill>
                      <a:schemeClr val="bg2">
                        <a:lumMod val="50000"/>
                      </a:schemeClr>
                    </a:solidFill>
                  </a:rPr>
                  <a:t>Ejecución, 341 viviendas</a:t>
                </a:r>
                <a:endParaRPr lang="es-PY" sz="900" i="1" dirty="0"/>
              </a:p>
            </p:txBody>
          </p:sp>
        </p:grpSp>
        <p:grpSp>
          <p:nvGrpSpPr>
            <p:cNvPr id="75" name="Grupo 74">
              <a:extLst>
                <a:ext uri="{FF2B5EF4-FFF2-40B4-BE49-F238E27FC236}">
                  <a16:creationId xmlns:a16="http://schemas.microsoft.com/office/drawing/2014/main" id="{181500A9-D422-4639-8D0E-99E91479734F}"/>
                </a:ext>
              </a:extLst>
            </p:cNvPr>
            <p:cNvGrpSpPr/>
            <p:nvPr/>
          </p:nvGrpSpPr>
          <p:grpSpPr>
            <a:xfrm>
              <a:off x="826341" y="4015152"/>
              <a:ext cx="1713931" cy="558622"/>
              <a:chOff x="6355313" y="1708538"/>
              <a:chExt cx="1713931" cy="558622"/>
            </a:xfrm>
          </p:grpSpPr>
          <p:sp>
            <p:nvSpPr>
              <p:cNvPr id="76" name="Rectángulo 75">
                <a:extLst>
                  <a:ext uri="{FF2B5EF4-FFF2-40B4-BE49-F238E27FC236}">
                    <a16:creationId xmlns:a16="http://schemas.microsoft.com/office/drawing/2014/main" id="{4AA23C93-9B33-490A-891D-CBE90B6BF61A}"/>
                  </a:ext>
                </a:extLst>
              </p:cNvPr>
              <p:cNvSpPr/>
              <p:nvPr/>
            </p:nvSpPr>
            <p:spPr>
              <a:xfrm>
                <a:off x="6355313" y="1708538"/>
                <a:ext cx="1713931" cy="2462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PY" sz="1000" b="1" dirty="0">
                    <a:solidFill>
                      <a:srgbClr val="708087"/>
                    </a:solidFill>
                  </a:rPr>
                  <a:t>Departamento de Pte. Hayes</a:t>
                </a:r>
              </a:p>
            </p:txBody>
          </p:sp>
          <p:sp>
            <p:nvSpPr>
              <p:cNvPr id="77" name="Rectángulo 76">
                <a:extLst>
                  <a:ext uri="{FF2B5EF4-FFF2-40B4-BE49-F238E27FC236}">
                    <a16:creationId xmlns:a16="http://schemas.microsoft.com/office/drawing/2014/main" id="{863DA493-B3FA-49F1-8CCC-9F4FF3B6AFF9}"/>
                  </a:ext>
                </a:extLst>
              </p:cNvPr>
              <p:cNvSpPr/>
              <p:nvPr/>
            </p:nvSpPr>
            <p:spPr>
              <a:xfrm>
                <a:off x="6371714" y="1892127"/>
                <a:ext cx="1508746" cy="2308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PY" sz="900" i="1" dirty="0">
                    <a:solidFill>
                      <a:schemeClr val="bg2">
                        <a:lumMod val="50000"/>
                      </a:schemeClr>
                    </a:solidFill>
                  </a:rPr>
                  <a:t>Culminadas, </a:t>
                </a:r>
                <a:r>
                  <a:rPr lang="es-PY" sz="900" b="1" i="1" dirty="0">
                    <a:solidFill>
                      <a:schemeClr val="bg2">
                        <a:lumMod val="50000"/>
                      </a:schemeClr>
                    </a:solidFill>
                  </a:rPr>
                  <a:t>1.803</a:t>
                </a:r>
                <a:r>
                  <a:rPr lang="es-PY" sz="900" i="1" dirty="0">
                    <a:solidFill>
                      <a:schemeClr val="bg2">
                        <a:lumMod val="50000"/>
                      </a:schemeClr>
                    </a:solidFill>
                  </a:rPr>
                  <a:t> viviendas</a:t>
                </a:r>
                <a:endParaRPr lang="es-PY" sz="900" i="1" dirty="0"/>
              </a:p>
            </p:txBody>
          </p:sp>
          <p:sp>
            <p:nvSpPr>
              <p:cNvPr id="78" name="Rectángulo 77">
                <a:extLst>
                  <a:ext uri="{FF2B5EF4-FFF2-40B4-BE49-F238E27FC236}">
                    <a16:creationId xmlns:a16="http://schemas.microsoft.com/office/drawing/2014/main" id="{4AAC4765-624A-43ED-949C-728BF0C9F260}"/>
                  </a:ext>
                </a:extLst>
              </p:cNvPr>
              <p:cNvSpPr/>
              <p:nvPr/>
            </p:nvSpPr>
            <p:spPr>
              <a:xfrm>
                <a:off x="6388115" y="2036328"/>
                <a:ext cx="1311578" cy="2308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PY" sz="900" i="1" dirty="0">
                    <a:solidFill>
                      <a:schemeClr val="bg2">
                        <a:lumMod val="50000"/>
                      </a:schemeClr>
                    </a:solidFill>
                  </a:rPr>
                  <a:t>Ejecución, 231 viviendas</a:t>
                </a:r>
                <a:endParaRPr lang="es-PY" sz="900" i="1" dirty="0"/>
              </a:p>
            </p:txBody>
          </p:sp>
        </p:grpSp>
        <p:grpSp>
          <p:nvGrpSpPr>
            <p:cNvPr id="79" name="Grupo 78">
              <a:extLst>
                <a:ext uri="{FF2B5EF4-FFF2-40B4-BE49-F238E27FC236}">
                  <a16:creationId xmlns:a16="http://schemas.microsoft.com/office/drawing/2014/main" id="{1957B9AF-89A0-4ADE-9A5D-ED9AE4ACC194}"/>
                </a:ext>
              </a:extLst>
            </p:cNvPr>
            <p:cNvGrpSpPr/>
            <p:nvPr/>
          </p:nvGrpSpPr>
          <p:grpSpPr>
            <a:xfrm>
              <a:off x="1277473" y="4734133"/>
              <a:ext cx="1672253" cy="558622"/>
              <a:chOff x="6355313" y="1708538"/>
              <a:chExt cx="1672253" cy="558622"/>
            </a:xfrm>
          </p:grpSpPr>
          <p:sp>
            <p:nvSpPr>
              <p:cNvPr id="80" name="Rectángulo 79">
                <a:extLst>
                  <a:ext uri="{FF2B5EF4-FFF2-40B4-BE49-F238E27FC236}">
                    <a16:creationId xmlns:a16="http://schemas.microsoft.com/office/drawing/2014/main" id="{5C53FA51-055C-41FD-908F-95ABFDF3F965}"/>
                  </a:ext>
                </a:extLst>
              </p:cNvPr>
              <p:cNvSpPr/>
              <p:nvPr/>
            </p:nvSpPr>
            <p:spPr>
              <a:xfrm>
                <a:off x="6355313" y="1708538"/>
                <a:ext cx="1672253" cy="2462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PY" sz="1000" b="1" dirty="0">
                    <a:solidFill>
                      <a:srgbClr val="708087"/>
                    </a:solidFill>
                  </a:rPr>
                  <a:t>Departamento de Cordillera</a:t>
                </a:r>
              </a:p>
            </p:txBody>
          </p:sp>
          <p:sp>
            <p:nvSpPr>
              <p:cNvPr id="81" name="Rectángulo 80">
                <a:extLst>
                  <a:ext uri="{FF2B5EF4-FFF2-40B4-BE49-F238E27FC236}">
                    <a16:creationId xmlns:a16="http://schemas.microsoft.com/office/drawing/2014/main" id="{AA9607EE-6720-4E30-9CB7-E49DD6A6E955}"/>
                  </a:ext>
                </a:extLst>
              </p:cNvPr>
              <p:cNvSpPr/>
              <p:nvPr/>
            </p:nvSpPr>
            <p:spPr>
              <a:xfrm>
                <a:off x="6371714" y="1892127"/>
                <a:ext cx="1420582" cy="2308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PY" sz="900" i="1" dirty="0">
                    <a:solidFill>
                      <a:schemeClr val="bg2">
                        <a:lumMod val="50000"/>
                      </a:schemeClr>
                    </a:solidFill>
                  </a:rPr>
                  <a:t>Culminadas, </a:t>
                </a:r>
                <a:r>
                  <a:rPr lang="es-PY" sz="900" b="1" i="1" dirty="0">
                    <a:solidFill>
                      <a:schemeClr val="bg2">
                        <a:lumMod val="50000"/>
                      </a:schemeClr>
                    </a:solidFill>
                  </a:rPr>
                  <a:t>712 </a:t>
                </a:r>
                <a:r>
                  <a:rPr lang="es-PY" sz="900" i="1" dirty="0">
                    <a:solidFill>
                      <a:schemeClr val="bg2">
                        <a:lumMod val="50000"/>
                      </a:schemeClr>
                    </a:solidFill>
                  </a:rPr>
                  <a:t>viviendas</a:t>
                </a:r>
                <a:endParaRPr lang="es-PY" sz="900" i="1" dirty="0"/>
              </a:p>
            </p:txBody>
          </p:sp>
          <p:sp>
            <p:nvSpPr>
              <p:cNvPr id="82" name="Rectángulo 81">
                <a:extLst>
                  <a:ext uri="{FF2B5EF4-FFF2-40B4-BE49-F238E27FC236}">
                    <a16:creationId xmlns:a16="http://schemas.microsoft.com/office/drawing/2014/main" id="{41CEB95F-E6D8-4114-AAEE-3511DEB6B402}"/>
                  </a:ext>
                </a:extLst>
              </p:cNvPr>
              <p:cNvSpPr/>
              <p:nvPr/>
            </p:nvSpPr>
            <p:spPr>
              <a:xfrm>
                <a:off x="6388115" y="2036328"/>
                <a:ext cx="1253869" cy="2308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PY" sz="900" i="1" dirty="0">
                    <a:solidFill>
                      <a:schemeClr val="bg2">
                        <a:lumMod val="50000"/>
                      </a:schemeClr>
                    </a:solidFill>
                  </a:rPr>
                  <a:t>Ejecución, </a:t>
                </a:r>
                <a:r>
                  <a:rPr lang="es-PY" sz="900" b="1" i="1" dirty="0">
                    <a:solidFill>
                      <a:schemeClr val="bg2">
                        <a:lumMod val="50000"/>
                      </a:schemeClr>
                    </a:solidFill>
                  </a:rPr>
                  <a:t>84 </a:t>
                </a:r>
                <a:r>
                  <a:rPr lang="es-PY" sz="900" i="1" dirty="0">
                    <a:solidFill>
                      <a:schemeClr val="bg2">
                        <a:lumMod val="50000"/>
                      </a:schemeClr>
                    </a:solidFill>
                  </a:rPr>
                  <a:t>viviendas</a:t>
                </a:r>
                <a:endParaRPr lang="es-PY" sz="900" i="1" dirty="0"/>
              </a:p>
            </p:txBody>
          </p:sp>
        </p:grpSp>
        <p:grpSp>
          <p:nvGrpSpPr>
            <p:cNvPr id="83" name="Grupo 82">
              <a:extLst>
                <a:ext uri="{FF2B5EF4-FFF2-40B4-BE49-F238E27FC236}">
                  <a16:creationId xmlns:a16="http://schemas.microsoft.com/office/drawing/2014/main" id="{DB7ED8D7-74BA-4A9E-AD29-609D5E5501B2}"/>
                </a:ext>
              </a:extLst>
            </p:cNvPr>
            <p:cNvGrpSpPr/>
            <p:nvPr/>
          </p:nvGrpSpPr>
          <p:grpSpPr>
            <a:xfrm>
              <a:off x="2661408" y="5293868"/>
              <a:ext cx="1539204" cy="558622"/>
              <a:chOff x="6355313" y="1708538"/>
              <a:chExt cx="1539204" cy="558622"/>
            </a:xfrm>
          </p:grpSpPr>
          <p:sp>
            <p:nvSpPr>
              <p:cNvPr id="84" name="Rectángulo 83">
                <a:extLst>
                  <a:ext uri="{FF2B5EF4-FFF2-40B4-BE49-F238E27FC236}">
                    <a16:creationId xmlns:a16="http://schemas.microsoft.com/office/drawing/2014/main" id="{893ADA77-A846-419D-AF47-15BE6BF48AE4}"/>
                  </a:ext>
                </a:extLst>
              </p:cNvPr>
              <p:cNvSpPr/>
              <p:nvPr/>
            </p:nvSpPr>
            <p:spPr>
              <a:xfrm>
                <a:off x="6355313" y="1708538"/>
                <a:ext cx="1539204" cy="2462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PY" sz="1000" b="1" dirty="0">
                    <a:solidFill>
                      <a:srgbClr val="708087"/>
                    </a:solidFill>
                  </a:rPr>
                  <a:t>Departamento de Central</a:t>
                </a:r>
              </a:p>
            </p:txBody>
          </p:sp>
          <p:sp>
            <p:nvSpPr>
              <p:cNvPr id="85" name="Rectángulo 84">
                <a:extLst>
                  <a:ext uri="{FF2B5EF4-FFF2-40B4-BE49-F238E27FC236}">
                    <a16:creationId xmlns:a16="http://schemas.microsoft.com/office/drawing/2014/main" id="{197A09C5-B8A7-41EB-841F-66512A392732}"/>
                  </a:ext>
                </a:extLst>
              </p:cNvPr>
              <p:cNvSpPr/>
              <p:nvPr/>
            </p:nvSpPr>
            <p:spPr>
              <a:xfrm>
                <a:off x="6371714" y="1892127"/>
                <a:ext cx="1508746" cy="2308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PY" sz="900" i="1" dirty="0">
                    <a:solidFill>
                      <a:schemeClr val="bg2">
                        <a:lumMod val="50000"/>
                      </a:schemeClr>
                    </a:solidFill>
                  </a:rPr>
                  <a:t>Culminadas, </a:t>
                </a:r>
                <a:r>
                  <a:rPr lang="es-PY" sz="900" b="1" i="1" dirty="0">
                    <a:solidFill>
                      <a:schemeClr val="bg2">
                        <a:lumMod val="50000"/>
                      </a:schemeClr>
                    </a:solidFill>
                  </a:rPr>
                  <a:t>3.958</a:t>
                </a:r>
                <a:r>
                  <a:rPr lang="es-PY" sz="900" i="1" dirty="0">
                    <a:solidFill>
                      <a:schemeClr val="bg2">
                        <a:lumMod val="50000"/>
                      </a:schemeClr>
                    </a:solidFill>
                  </a:rPr>
                  <a:t> viviendas</a:t>
                </a:r>
                <a:endParaRPr lang="es-PY" sz="900" i="1" dirty="0"/>
              </a:p>
            </p:txBody>
          </p:sp>
          <p:sp>
            <p:nvSpPr>
              <p:cNvPr id="86" name="Rectángulo 85">
                <a:extLst>
                  <a:ext uri="{FF2B5EF4-FFF2-40B4-BE49-F238E27FC236}">
                    <a16:creationId xmlns:a16="http://schemas.microsoft.com/office/drawing/2014/main" id="{55D88991-1290-444A-B781-FF735C583850}"/>
                  </a:ext>
                </a:extLst>
              </p:cNvPr>
              <p:cNvSpPr/>
              <p:nvPr/>
            </p:nvSpPr>
            <p:spPr>
              <a:xfrm>
                <a:off x="6388115" y="2036328"/>
                <a:ext cx="1398140" cy="2308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PY" sz="900" i="1" dirty="0">
                    <a:solidFill>
                      <a:schemeClr val="bg2">
                        <a:lumMod val="50000"/>
                      </a:schemeClr>
                    </a:solidFill>
                  </a:rPr>
                  <a:t>Ejecución, 1.503 viviendas</a:t>
                </a:r>
                <a:endParaRPr lang="es-PY" sz="900" i="1" dirty="0"/>
              </a:p>
            </p:txBody>
          </p:sp>
        </p:grpSp>
        <p:grpSp>
          <p:nvGrpSpPr>
            <p:cNvPr id="87" name="Grupo 86">
              <a:extLst>
                <a:ext uri="{FF2B5EF4-FFF2-40B4-BE49-F238E27FC236}">
                  <a16:creationId xmlns:a16="http://schemas.microsoft.com/office/drawing/2014/main" id="{00751EDC-6968-4E9D-887D-6419E832DFAB}"/>
                </a:ext>
              </a:extLst>
            </p:cNvPr>
            <p:cNvGrpSpPr/>
            <p:nvPr/>
          </p:nvGrpSpPr>
          <p:grpSpPr>
            <a:xfrm>
              <a:off x="1328871" y="5947131"/>
              <a:ext cx="1662635" cy="558622"/>
              <a:chOff x="6355313" y="1708538"/>
              <a:chExt cx="1662635" cy="558622"/>
            </a:xfrm>
          </p:grpSpPr>
          <p:sp>
            <p:nvSpPr>
              <p:cNvPr id="88" name="Rectángulo 87">
                <a:extLst>
                  <a:ext uri="{FF2B5EF4-FFF2-40B4-BE49-F238E27FC236}">
                    <a16:creationId xmlns:a16="http://schemas.microsoft.com/office/drawing/2014/main" id="{7FAF757C-06A9-4346-B7C2-D06A05ACA758}"/>
                  </a:ext>
                </a:extLst>
              </p:cNvPr>
              <p:cNvSpPr/>
              <p:nvPr/>
            </p:nvSpPr>
            <p:spPr>
              <a:xfrm>
                <a:off x="6355313" y="1708538"/>
                <a:ext cx="1662635" cy="2462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PY" sz="1000" b="1" dirty="0">
                    <a:solidFill>
                      <a:srgbClr val="708087"/>
                    </a:solidFill>
                  </a:rPr>
                  <a:t>Departamento de Paraguarí</a:t>
                </a:r>
              </a:p>
            </p:txBody>
          </p:sp>
          <p:sp>
            <p:nvSpPr>
              <p:cNvPr id="89" name="Rectángulo 88">
                <a:extLst>
                  <a:ext uri="{FF2B5EF4-FFF2-40B4-BE49-F238E27FC236}">
                    <a16:creationId xmlns:a16="http://schemas.microsoft.com/office/drawing/2014/main" id="{7F1BBCC0-A885-41C2-93A1-BB6402F1302B}"/>
                  </a:ext>
                </a:extLst>
              </p:cNvPr>
              <p:cNvSpPr/>
              <p:nvPr/>
            </p:nvSpPr>
            <p:spPr>
              <a:xfrm>
                <a:off x="6371714" y="1892127"/>
                <a:ext cx="1420582" cy="2308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PY" sz="900" i="1" dirty="0">
                    <a:solidFill>
                      <a:schemeClr val="bg2">
                        <a:lumMod val="50000"/>
                      </a:schemeClr>
                    </a:solidFill>
                  </a:rPr>
                  <a:t>Culminadas, </a:t>
                </a:r>
                <a:r>
                  <a:rPr lang="es-PY" sz="900" b="1" i="1" dirty="0">
                    <a:solidFill>
                      <a:schemeClr val="bg2">
                        <a:lumMod val="50000"/>
                      </a:schemeClr>
                    </a:solidFill>
                  </a:rPr>
                  <a:t>440 </a:t>
                </a:r>
                <a:r>
                  <a:rPr lang="es-PY" sz="900" i="1" dirty="0">
                    <a:solidFill>
                      <a:schemeClr val="bg2">
                        <a:lumMod val="50000"/>
                      </a:schemeClr>
                    </a:solidFill>
                  </a:rPr>
                  <a:t>viviendas</a:t>
                </a:r>
                <a:endParaRPr lang="es-PY" sz="900" i="1" dirty="0"/>
              </a:p>
            </p:txBody>
          </p:sp>
          <p:sp>
            <p:nvSpPr>
              <p:cNvPr id="90" name="Rectángulo 89">
                <a:extLst>
                  <a:ext uri="{FF2B5EF4-FFF2-40B4-BE49-F238E27FC236}">
                    <a16:creationId xmlns:a16="http://schemas.microsoft.com/office/drawing/2014/main" id="{4D0BE84F-66B2-46F6-B9F4-F009D500DF4A}"/>
                  </a:ext>
                </a:extLst>
              </p:cNvPr>
              <p:cNvSpPr/>
              <p:nvPr/>
            </p:nvSpPr>
            <p:spPr>
              <a:xfrm>
                <a:off x="6388115" y="2036328"/>
                <a:ext cx="1253869" cy="2308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PY" sz="900" i="1" dirty="0">
                    <a:solidFill>
                      <a:schemeClr val="bg2">
                        <a:lumMod val="50000"/>
                      </a:schemeClr>
                    </a:solidFill>
                  </a:rPr>
                  <a:t>Ejecución, 28</a:t>
                </a:r>
                <a:r>
                  <a:rPr lang="es-PY" sz="900" b="1" i="1" dirty="0">
                    <a:solidFill>
                      <a:schemeClr val="bg2">
                        <a:lumMod val="50000"/>
                      </a:schemeClr>
                    </a:solidFill>
                  </a:rPr>
                  <a:t> </a:t>
                </a:r>
                <a:r>
                  <a:rPr lang="es-PY" sz="900" i="1" dirty="0">
                    <a:solidFill>
                      <a:schemeClr val="bg2">
                        <a:lumMod val="50000"/>
                      </a:schemeClr>
                    </a:solidFill>
                  </a:rPr>
                  <a:t>viviendas</a:t>
                </a:r>
                <a:endParaRPr lang="es-PY" sz="900" i="1" dirty="0"/>
              </a:p>
            </p:txBody>
          </p:sp>
        </p:grpSp>
        <p:grpSp>
          <p:nvGrpSpPr>
            <p:cNvPr id="91" name="Grupo 90">
              <a:extLst>
                <a:ext uri="{FF2B5EF4-FFF2-40B4-BE49-F238E27FC236}">
                  <a16:creationId xmlns:a16="http://schemas.microsoft.com/office/drawing/2014/main" id="{42B0F0EE-4F11-48A8-8F48-3545DB083F14}"/>
                </a:ext>
              </a:extLst>
            </p:cNvPr>
            <p:cNvGrpSpPr/>
            <p:nvPr/>
          </p:nvGrpSpPr>
          <p:grpSpPr>
            <a:xfrm>
              <a:off x="3036013" y="6327748"/>
              <a:ext cx="1635384" cy="558622"/>
              <a:chOff x="6355313" y="1708538"/>
              <a:chExt cx="1635384" cy="558622"/>
            </a:xfrm>
          </p:grpSpPr>
          <p:sp>
            <p:nvSpPr>
              <p:cNvPr id="92" name="Rectángulo 91">
                <a:extLst>
                  <a:ext uri="{FF2B5EF4-FFF2-40B4-BE49-F238E27FC236}">
                    <a16:creationId xmlns:a16="http://schemas.microsoft.com/office/drawing/2014/main" id="{C8EC3111-8D25-4BAE-899C-69FC0FE0D471}"/>
                  </a:ext>
                </a:extLst>
              </p:cNvPr>
              <p:cNvSpPr/>
              <p:nvPr/>
            </p:nvSpPr>
            <p:spPr>
              <a:xfrm>
                <a:off x="6355313" y="1708538"/>
                <a:ext cx="1635384" cy="2462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PY" sz="1000" b="1" dirty="0">
                    <a:solidFill>
                      <a:srgbClr val="708087"/>
                    </a:solidFill>
                  </a:rPr>
                  <a:t>Departamento de Misiones</a:t>
                </a:r>
              </a:p>
            </p:txBody>
          </p:sp>
          <p:sp>
            <p:nvSpPr>
              <p:cNvPr id="93" name="Rectángulo 92">
                <a:extLst>
                  <a:ext uri="{FF2B5EF4-FFF2-40B4-BE49-F238E27FC236}">
                    <a16:creationId xmlns:a16="http://schemas.microsoft.com/office/drawing/2014/main" id="{6BDC40DF-88C1-4216-A03B-167A2C0FBC32}"/>
                  </a:ext>
                </a:extLst>
              </p:cNvPr>
              <p:cNvSpPr/>
              <p:nvPr/>
            </p:nvSpPr>
            <p:spPr>
              <a:xfrm>
                <a:off x="6371714" y="1892127"/>
                <a:ext cx="1420582" cy="2308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PY" sz="900" i="1" dirty="0">
                    <a:solidFill>
                      <a:schemeClr val="bg2">
                        <a:lumMod val="50000"/>
                      </a:schemeClr>
                    </a:solidFill>
                  </a:rPr>
                  <a:t>Culminadas,</a:t>
                </a:r>
                <a:r>
                  <a:rPr lang="es-PY" sz="900" b="1" i="1" dirty="0">
                    <a:solidFill>
                      <a:schemeClr val="bg2">
                        <a:lumMod val="50000"/>
                      </a:schemeClr>
                    </a:solidFill>
                  </a:rPr>
                  <a:t> 291 </a:t>
                </a:r>
                <a:r>
                  <a:rPr lang="es-PY" sz="900" i="1" dirty="0">
                    <a:solidFill>
                      <a:schemeClr val="bg2">
                        <a:lumMod val="50000"/>
                      </a:schemeClr>
                    </a:solidFill>
                  </a:rPr>
                  <a:t>viviendas</a:t>
                </a:r>
                <a:endParaRPr lang="es-PY" sz="900" i="1" dirty="0"/>
              </a:p>
            </p:txBody>
          </p:sp>
          <p:sp>
            <p:nvSpPr>
              <p:cNvPr id="94" name="Rectángulo 93">
                <a:extLst>
                  <a:ext uri="{FF2B5EF4-FFF2-40B4-BE49-F238E27FC236}">
                    <a16:creationId xmlns:a16="http://schemas.microsoft.com/office/drawing/2014/main" id="{834A42E8-38C0-41E8-BF20-7E55E1C0DB0E}"/>
                  </a:ext>
                </a:extLst>
              </p:cNvPr>
              <p:cNvSpPr/>
              <p:nvPr/>
            </p:nvSpPr>
            <p:spPr>
              <a:xfrm>
                <a:off x="6388115" y="2036328"/>
                <a:ext cx="1196161" cy="2308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PY" sz="900" i="1" dirty="0">
                    <a:solidFill>
                      <a:schemeClr val="bg2">
                        <a:lumMod val="50000"/>
                      </a:schemeClr>
                    </a:solidFill>
                  </a:rPr>
                  <a:t>Ejecución, 2 viviendas</a:t>
                </a:r>
                <a:endParaRPr lang="es-PY" sz="900" i="1" dirty="0"/>
              </a:p>
            </p:txBody>
          </p:sp>
        </p:grpSp>
        <p:grpSp>
          <p:nvGrpSpPr>
            <p:cNvPr id="95" name="Grupo 94">
              <a:extLst>
                <a:ext uri="{FF2B5EF4-FFF2-40B4-BE49-F238E27FC236}">
                  <a16:creationId xmlns:a16="http://schemas.microsoft.com/office/drawing/2014/main" id="{9633A642-02C4-4BCD-BCFB-E4EFC923C171}"/>
                </a:ext>
              </a:extLst>
            </p:cNvPr>
            <p:cNvGrpSpPr/>
            <p:nvPr/>
          </p:nvGrpSpPr>
          <p:grpSpPr>
            <a:xfrm>
              <a:off x="1338452" y="6936626"/>
              <a:ext cx="1731564" cy="558622"/>
              <a:chOff x="6355313" y="1708538"/>
              <a:chExt cx="1731564" cy="558622"/>
            </a:xfrm>
          </p:grpSpPr>
          <p:sp>
            <p:nvSpPr>
              <p:cNvPr id="96" name="Rectángulo 95">
                <a:extLst>
                  <a:ext uri="{FF2B5EF4-FFF2-40B4-BE49-F238E27FC236}">
                    <a16:creationId xmlns:a16="http://schemas.microsoft.com/office/drawing/2014/main" id="{52BEC73E-105F-42F4-B66C-0D97654D700E}"/>
                  </a:ext>
                </a:extLst>
              </p:cNvPr>
              <p:cNvSpPr/>
              <p:nvPr/>
            </p:nvSpPr>
            <p:spPr>
              <a:xfrm>
                <a:off x="6355313" y="1708538"/>
                <a:ext cx="1731564" cy="2462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PY" sz="1000" b="1" dirty="0">
                    <a:solidFill>
                      <a:srgbClr val="708087"/>
                    </a:solidFill>
                  </a:rPr>
                  <a:t>Departamento de Ñeembucú</a:t>
                </a:r>
              </a:p>
            </p:txBody>
          </p:sp>
          <p:sp>
            <p:nvSpPr>
              <p:cNvPr id="97" name="Rectángulo 96">
                <a:extLst>
                  <a:ext uri="{FF2B5EF4-FFF2-40B4-BE49-F238E27FC236}">
                    <a16:creationId xmlns:a16="http://schemas.microsoft.com/office/drawing/2014/main" id="{46098A82-D73E-4337-AC73-F924C95EFA0D}"/>
                  </a:ext>
                </a:extLst>
              </p:cNvPr>
              <p:cNvSpPr/>
              <p:nvPr/>
            </p:nvSpPr>
            <p:spPr>
              <a:xfrm>
                <a:off x="6371714" y="1892127"/>
                <a:ext cx="1420582" cy="2308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PY" sz="900" i="1" dirty="0">
                    <a:solidFill>
                      <a:schemeClr val="bg2">
                        <a:lumMod val="50000"/>
                      </a:schemeClr>
                    </a:solidFill>
                  </a:rPr>
                  <a:t>Culminadas, </a:t>
                </a:r>
                <a:r>
                  <a:rPr lang="es-PY" sz="900" b="1" i="1" dirty="0">
                    <a:solidFill>
                      <a:schemeClr val="bg2">
                        <a:lumMod val="50000"/>
                      </a:schemeClr>
                    </a:solidFill>
                  </a:rPr>
                  <a:t>105</a:t>
                </a:r>
                <a:r>
                  <a:rPr lang="es-PY" sz="900" i="1" dirty="0">
                    <a:solidFill>
                      <a:schemeClr val="bg2">
                        <a:lumMod val="50000"/>
                      </a:schemeClr>
                    </a:solidFill>
                  </a:rPr>
                  <a:t> viviendas</a:t>
                </a:r>
                <a:endParaRPr lang="es-PY" sz="900" i="1" dirty="0"/>
              </a:p>
            </p:txBody>
          </p:sp>
          <p:sp>
            <p:nvSpPr>
              <p:cNvPr id="98" name="Rectángulo 97">
                <a:extLst>
                  <a:ext uri="{FF2B5EF4-FFF2-40B4-BE49-F238E27FC236}">
                    <a16:creationId xmlns:a16="http://schemas.microsoft.com/office/drawing/2014/main" id="{3C7A36A2-E8FE-495D-B775-304E7802F4AE}"/>
                  </a:ext>
                </a:extLst>
              </p:cNvPr>
              <p:cNvSpPr/>
              <p:nvPr/>
            </p:nvSpPr>
            <p:spPr>
              <a:xfrm>
                <a:off x="6388115" y="2036328"/>
                <a:ext cx="1311578" cy="2308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PY" sz="900" i="1" dirty="0">
                    <a:solidFill>
                      <a:schemeClr val="bg2">
                        <a:lumMod val="50000"/>
                      </a:schemeClr>
                    </a:solidFill>
                  </a:rPr>
                  <a:t>Ejecución, 150 viviendas</a:t>
                </a:r>
                <a:endParaRPr lang="es-PY" sz="900" i="1" dirty="0"/>
              </a:p>
            </p:txBody>
          </p:sp>
        </p:grpSp>
        <p:grpSp>
          <p:nvGrpSpPr>
            <p:cNvPr id="99" name="Grupo 98">
              <a:extLst>
                <a:ext uri="{FF2B5EF4-FFF2-40B4-BE49-F238E27FC236}">
                  <a16:creationId xmlns:a16="http://schemas.microsoft.com/office/drawing/2014/main" id="{7000FB95-671E-4639-8DAE-460F8237ED49}"/>
                </a:ext>
              </a:extLst>
            </p:cNvPr>
            <p:cNvGrpSpPr/>
            <p:nvPr/>
          </p:nvGrpSpPr>
          <p:grpSpPr>
            <a:xfrm>
              <a:off x="5463701" y="5849174"/>
              <a:ext cx="126329" cy="135700"/>
              <a:chOff x="9941145" y="2194699"/>
              <a:chExt cx="247310" cy="265656"/>
            </a:xfrm>
            <a:solidFill>
              <a:srgbClr val="990000"/>
            </a:solidFill>
          </p:grpSpPr>
          <p:sp>
            <p:nvSpPr>
              <p:cNvPr id="100" name="Lágrima 99">
                <a:extLst>
                  <a:ext uri="{FF2B5EF4-FFF2-40B4-BE49-F238E27FC236}">
                    <a16:creationId xmlns:a16="http://schemas.microsoft.com/office/drawing/2014/main" id="{C4909BDC-7FC2-479E-B5F3-1050D1FCF125}"/>
                  </a:ext>
                </a:extLst>
              </p:cNvPr>
              <p:cNvSpPr/>
              <p:nvPr/>
            </p:nvSpPr>
            <p:spPr>
              <a:xfrm rot="8163551">
                <a:off x="9941145" y="2194699"/>
                <a:ext cx="247310" cy="265656"/>
              </a:xfrm>
              <a:prstGeom prst="teardrop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Y"/>
              </a:p>
            </p:txBody>
          </p:sp>
          <p:sp>
            <p:nvSpPr>
              <p:cNvPr id="101" name="Diagrama de flujo: conector 100">
                <a:extLst>
                  <a:ext uri="{FF2B5EF4-FFF2-40B4-BE49-F238E27FC236}">
                    <a16:creationId xmlns:a16="http://schemas.microsoft.com/office/drawing/2014/main" id="{53749572-AD1E-4CCB-9314-48D79300DEE2}"/>
                  </a:ext>
                </a:extLst>
              </p:cNvPr>
              <p:cNvSpPr/>
              <p:nvPr/>
            </p:nvSpPr>
            <p:spPr>
              <a:xfrm>
                <a:off x="9986354" y="2241475"/>
                <a:ext cx="156891" cy="172103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Y"/>
              </a:p>
            </p:txBody>
          </p:sp>
        </p:grpSp>
        <p:grpSp>
          <p:nvGrpSpPr>
            <p:cNvPr id="102" name="Grupo 101">
              <a:extLst>
                <a:ext uri="{FF2B5EF4-FFF2-40B4-BE49-F238E27FC236}">
                  <a16:creationId xmlns:a16="http://schemas.microsoft.com/office/drawing/2014/main" id="{4A94B844-97F2-4130-A67B-4EF6863F7DE6}"/>
                </a:ext>
              </a:extLst>
            </p:cNvPr>
            <p:cNvGrpSpPr/>
            <p:nvPr/>
          </p:nvGrpSpPr>
          <p:grpSpPr>
            <a:xfrm>
              <a:off x="3523993" y="3592032"/>
              <a:ext cx="126329" cy="135700"/>
              <a:chOff x="9941145" y="2194699"/>
              <a:chExt cx="247310" cy="265656"/>
            </a:xfrm>
            <a:solidFill>
              <a:srgbClr val="990000"/>
            </a:solidFill>
          </p:grpSpPr>
          <p:sp>
            <p:nvSpPr>
              <p:cNvPr id="103" name="Lágrima 102">
                <a:extLst>
                  <a:ext uri="{FF2B5EF4-FFF2-40B4-BE49-F238E27FC236}">
                    <a16:creationId xmlns:a16="http://schemas.microsoft.com/office/drawing/2014/main" id="{A5285971-2244-480E-93D6-22C940D47ABD}"/>
                  </a:ext>
                </a:extLst>
              </p:cNvPr>
              <p:cNvSpPr/>
              <p:nvPr/>
            </p:nvSpPr>
            <p:spPr>
              <a:xfrm rot="8163551">
                <a:off x="9941145" y="2194699"/>
                <a:ext cx="247310" cy="265656"/>
              </a:xfrm>
              <a:prstGeom prst="teardrop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Y"/>
              </a:p>
            </p:txBody>
          </p:sp>
          <p:sp>
            <p:nvSpPr>
              <p:cNvPr id="104" name="Diagrama de flujo: conector 103">
                <a:extLst>
                  <a:ext uri="{FF2B5EF4-FFF2-40B4-BE49-F238E27FC236}">
                    <a16:creationId xmlns:a16="http://schemas.microsoft.com/office/drawing/2014/main" id="{2D27BC04-DF8D-4ED7-84AC-10F2AD4839C5}"/>
                  </a:ext>
                </a:extLst>
              </p:cNvPr>
              <p:cNvSpPr/>
              <p:nvPr/>
            </p:nvSpPr>
            <p:spPr>
              <a:xfrm>
                <a:off x="9986354" y="2241475"/>
                <a:ext cx="156891" cy="172103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Y"/>
              </a:p>
            </p:txBody>
          </p:sp>
        </p:grpSp>
        <p:grpSp>
          <p:nvGrpSpPr>
            <p:cNvPr id="105" name="Grupo 104">
              <a:extLst>
                <a:ext uri="{FF2B5EF4-FFF2-40B4-BE49-F238E27FC236}">
                  <a16:creationId xmlns:a16="http://schemas.microsoft.com/office/drawing/2014/main" id="{B795B924-ECA1-4DFA-A97E-573E8B7E0DC1}"/>
                </a:ext>
              </a:extLst>
            </p:cNvPr>
            <p:cNvGrpSpPr/>
            <p:nvPr/>
          </p:nvGrpSpPr>
          <p:grpSpPr>
            <a:xfrm>
              <a:off x="5714854" y="6211681"/>
              <a:ext cx="126329" cy="135700"/>
              <a:chOff x="9941145" y="2194699"/>
              <a:chExt cx="247310" cy="265656"/>
            </a:xfrm>
            <a:solidFill>
              <a:srgbClr val="990000"/>
            </a:solidFill>
          </p:grpSpPr>
          <p:sp>
            <p:nvSpPr>
              <p:cNvPr id="106" name="Lágrima 105">
                <a:extLst>
                  <a:ext uri="{FF2B5EF4-FFF2-40B4-BE49-F238E27FC236}">
                    <a16:creationId xmlns:a16="http://schemas.microsoft.com/office/drawing/2014/main" id="{23146CB1-3CF7-4AFE-9227-0BA265C6E9C1}"/>
                  </a:ext>
                </a:extLst>
              </p:cNvPr>
              <p:cNvSpPr/>
              <p:nvPr/>
            </p:nvSpPr>
            <p:spPr>
              <a:xfrm rot="8163551">
                <a:off x="9941145" y="2194699"/>
                <a:ext cx="247310" cy="265656"/>
              </a:xfrm>
              <a:prstGeom prst="teardrop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Y"/>
              </a:p>
            </p:txBody>
          </p:sp>
          <p:sp>
            <p:nvSpPr>
              <p:cNvPr id="107" name="Diagrama de flujo: conector 106">
                <a:extLst>
                  <a:ext uri="{FF2B5EF4-FFF2-40B4-BE49-F238E27FC236}">
                    <a16:creationId xmlns:a16="http://schemas.microsoft.com/office/drawing/2014/main" id="{48F81B7F-AED1-4DB1-B9D3-1B2DA9C4352C}"/>
                  </a:ext>
                </a:extLst>
              </p:cNvPr>
              <p:cNvSpPr/>
              <p:nvPr/>
            </p:nvSpPr>
            <p:spPr>
              <a:xfrm>
                <a:off x="9986354" y="2241475"/>
                <a:ext cx="156891" cy="172103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Y"/>
              </a:p>
            </p:txBody>
          </p:sp>
        </p:grpSp>
        <p:grpSp>
          <p:nvGrpSpPr>
            <p:cNvPr id="108" name="Grupo 107">
              <a:extLst>
                <a:ext uri="{FF2B5EF4-FFF2-40B4-BE49-F238E27FC236}">
                  <a16:creationId xmlns:a16="http://schemas.microsoft.com/office/drawing/2014/main" id="{3DEA24DA-C506-4326-A213-1623AAF67CA3}"/>
                </a:ext>
              </a:extLst>
            </p:cNvPr>
            <p:cNvGrpSpPr/>
            <p:nvPr/>
          </p:nvGrpSpPr>
          <p:grpSpPr>
            <a:xfrm>
              <a:off x="5196522" y="6837215"/>
              <a:ext cx="126329" cy="135700"/>
              <a:chOff x="9941145" y="2194699"/>
              <a:chExt cx="247310" cy="265656"/>
            </a:xfrm>
            <a:solidFill>
              <a:srgbClr val="990000"/>
            </a:solidFill>
          </p:grpSpPr>
          <p:sp>
            <p:nvSpPr>
              <p:cNvPr id="109" name="Lágrima 108">
                <a:extLst>
                  <a:ext uri="{FF2B5EF4-FFF2-40B4-BE49-F238E27FC236}">
                    <a16:creationId xmlns:a16="http://schemas.microsoft.com/office/drawing/2014/main" id="{5E7433DD-EED1-4BFA-B247-BDAE6FFB06D0}"/>
                  </a:ext>
                </a:extLst>
              </p:cNvPr>
              <p:cNvSpPr/>
              <p:nvPr/>
            </p:nvSpPr>
            <p:spPr>
              <a:xfrm rot="8163551">
                <a:off x="9941145" y="2194699"/>
                <a:ext cx="247310" cy="265656"/>
              </a:xfrm>
              <a:prstGeom prst="teardrop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Y"/>
              </a:p>
            </p:txBody>
          </p:sp>
          <p:sp>
            <p:nvSpPr>
              <p:cNvPr id="110" name="Diagrama de flujo: conector 109">
                <a:extLst>
                  <a:ext uri="{FF2B5EF4-FFF2-40B4-BE49-F238E27FC236}">
                    <a16:creationId xmlns:a16="http://schemas.microsoft.com/office/drawing/2014/main" id="{61B68600-A1AD-4B5A-ABE0-F2B96E859224}"/>
                  </a:ext>
                </a:extLst>
              </p:cNvPr>
              <p:cNvSpPr/>
              <p:nvPr/>
            </p:nvSpPr>
            <p:spPr>
              <a:xfrm>
                <a:off x="9986354" y="2241475"/>
                <a:ext cx="156891" cy="172103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Y"/>
              </a:p>
            </p:txBody>
          </p:sp>
        </p:grpSp>
        <p:grpSp>
          <p:nvGrpSpPr>
            <p:cNvPr id="111" name="Grupo 110">
              <a:extLst>
                <a:ext uri="{FF2B5EF4-FFF2-40B4-BE49-F238E27FC236}">
                  <a16:creationId xmlns:a16="http://schemas.microsoft.com/office/drawing/2014/main" id="{F792D216-B9CE-4984-8429-B5E8058BAC4C}"/>
                </a:ext>
              </a:extLst>
            </p:cNvPr>
            <p:cNvGrpSpPr/>
            <p:nvPr/>
          </p:nvGrpSpPr>
          <p:grpSpPr>
            <a:xfrm>
              <a:off x="6499595" y="6747060"/>
              <a:ext cx="126329" cy="135700"/>
              <a:chOff x="9941145" y="2194699"/>
              <a:chExt cx="247310" cy="265656"/>
            </a:xfrm>
            <a:solidFill>
              <a:srgbClr val="990000"/>
            </a:solidFill>
          </p:grpSpPr>
          <p:sp>
            <p:nvSpPr>
              <p:cNvPr id="112" name="Lágrima 111">
                <a:extLst>
                  <a:ext uri="{FF2B5EF4-FFF2-40B4-BE49-F238E27FC236}">
                    <a16:creationId xmlns:a16="http://schemas.microsoft.com/office/drawing/2014/main" id="{5DB0858A-BA9C-412D-A45C-04670491F6E3}"/>
                  </a:ext>
                </a:extLst>
              </p:cNvPr>
              <p:cNvSpPr/>
              <p:nvPr/>
            </p:nvSpPr>
            <p:spPr>
              <a:xfrm rot="8163551">
                <a:off x="9941145" y="2194699"/>
                <a:ext cx="247310" cy="265656"/>
              </a:xfrm>
              <a:prstGeom prst="teardrop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Y"/>
              </a:p>
            </p:txBody>
          </p:sp>
          <p:sp>
            <p:nvSpPr>
              <p:cNvPr id="113" name="Diagrama de flujo: conector 112">
                <a:extLst>
                  <a:ext uri="{FF2B5EF4-FFF2-40B4-BE49-F238E27FC236}">
                    <a16:creationId xmlns:a16="http://schemas.microsoft.com/office/drawing/2014/main" id="{A19BAA9D-CFE1-4962-978D-26E87B5A4B73}"/>
                  </a:ext>
                </a:extLst>
              </p:cNvPr>
              <p:cNvSpPr/>
              <p:nvPr/>
            </p:nvSpPr>
            <p:spPr>
              <a:xfrm>
                <a:off x="9986354" y="2241475"/>
                <a:ext cx="156891" cy="172103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Y"/>
              </a:p>
            </p:txBody>
          </p:sp>
        </p:grpSp>
        <p:grpSp>
          <p:nvGrpSpPr>
            <p:cNvPr id="114" name="Grupo 113">
              <a:extLst>
                <a:ext uri="{FF2B5EF4-FFF2-40B4-BE49-F238E27FC236}">
                  <a16:creationId xmlns:a16="http://schemas.microsoft.com/office/drawing/2014/main" id="{43822F8A-B04B-4A2A-A9A6-9F435AD68A9E}"/>
                </a:ext>
              </a:extLst>
            </p:cNvPr>
            <p:cNvGrpSpPr/>
            <p:nvPr/>
          </p:nvGrpSpPr>
          <p:grpSpPr>
            <a:xfrm>
              <a:off x="6185467" y="6047024"/>
              <a:ext cx="126329" cy="135700"/>
              <a:chOff x="9941145" y="2194699"/>
              <a:chExt cx="247310" cy="265656"/>
            </a:xfrm>
            <a:solidFill>
              <a:srgbClr val="990000"/>
            </a:solidFill>
          </p:grpSpPr>
          <p:sp>
            <p:nvSpPr>
              <p:cNvPr id="115" name="Lágrima 114">
                <a:extLst>
                  <a:ext uri="{FF2B5EF4-FFF2-40B4-BE49-F238E27FC236}">
                    <a16:creationId xmlns:a16="http://schemas.microsoft.com/office/drawing/2014/main" id="{59E798C4-D42C-471B-8C1B-338B98BAB88A}"/>
                  </a:ext>
                </a:extLst>
              </p:cNvPr>
              <p:cNvSpPr/>
              <p:nvPr/>
            </p:nvSpPr>
            <p:spPr>
              <a:xfrm rot="8163551">
                <a:off x="9941145" y="2194699"/>
                <a:ext cx="247310" cy="265656"/>
              </a:xfrm>
              <a:prstGeom prst="teardrop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Y"/>
              </a:p>
            </p:txBody>
          </p:sp>
          <p:sp>
            <p:nvSpPr>
              <p:cNvPr id="116" name="Diagrama de flujo: conector 115">
                <a:extLst>
                  <a:ext uri="{FF2B5EF4-FFF2-40B4-BE49-F238E27FC236}">
                    <a16:creationId xmlns:a16="http://schemas.microsoft.com/office/drawing/2014/main" id="{43745888-1FAF-44B2-BE0F-5600B96CE85B}"/>
                  </a:ext>
                </a:extLst>
              </p:cNvPr>
              <p:cNvSpPr/>
              <p:nvPr/>
            </p:nvSpPr>
            <p:spPr>
              <a:xfrm>
                <a:off x="9986354" y="2241475"/>
                <a:ext cx="156891" cy="172103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Y"/>
              </a:p>
            </p:txBody>
          </p:sp>
        </p:grpSp>
        <p:grpSp>
          <p:nvGrpSpPr>
            <p:cNvPr id="117" name="Grupo 116">
              <a:extLst>
                <a:ext uri="{FF2B5EF4-FFF2-40B4-BE49-F238E27FC236}">
                  <a16:creationId xmlns:a16="http://schemas.microsoft.com/office/drawing/2014/main" id="{22C498AD-40EF-4F35-BBD3-594DD6FE4E69}"/>
                </a:ext>
              </a:extLst>
            </p:cNvPr>
            <p:cNvGrpSpPr/>
            <p:nvPr/>
          </p:nvGrpSpPr>
          <p:grpSpPr>
            <a:xfrm>
              <a:off x="5761799" y="6742169"/>
              <a:ext cx="126329" cy="135700"/>
              <a:chOff x="9941145" y="2194699"/>
              <a:chExt cx="247310" cy="265656"/>
            </a:xfrm>
            <a:solidFill>
              <a:srgbClr val="990000"/>
            </a:solidFill>
          </p:grpSpPr>
          <p:sp>
            <p:nvSpPr>
              <p:cNvPr id="118" name="Lágrima 117">
                <a:extLst>
                  <a:ext uri="{FF2B5EF4-FFF2-40B4-BE49-F238E27FC236}">
                    <a16:creationId xmlns:a16="http://schemas.microsoft.com/office/drawing/2014/main" id="{8D786229-B58D-4E03-AB53-3D64AD5C5E9F}"/>
                  </a:ext>
                </a:extLst>
              </p:cNvPr>
              <p:cNvSpPr/>
              <p:nvPr/>
            </p:nvSpPr>
            <p:spPr>
              <a:xfrm rot="8163551">
                <a:off x="9941145" y="2194699"/>
                <a:ext cx="247310" cy="265656"/>
              </a:xfrm>
              <a:prstGeom prst="teardrop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Y"/>
              </a:p>
            </p:txBody>
          </p:sp>
          <p:sp>
            <p:nvSpPr>
              <p:cNvPr id="119" name="Diagrama de flujo: conector 118">
                <a:extLst>
                  <a:ext uri="{FF2B5EF4-FFF2-40B4-BE49-F238E27FC236}">
                    <a16:creationId xmlns:a16="http://schemas.microsoft.com/office/drawing/2014/main" id="{686E9279-9415-4013-9C99-5D825E8B34F6}"/>
                  </a:ext>
                </a:extLst>
              </p:cNvPr>
              <p:cNvSpPr/>
              <p:nvPr/>
            </p:nvSpPr>
            <p:spPr>
              <a:xfrm>
                <a:off x="9986354" y="2241475"/>
                <a:ext cx="156891" cy="172103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Y"/>
              </a:p>
            </p:txBody>
          </p:sp>
        </p:grpSp>
        <p:grpSp>
          <p:nvGrpSpPr>
            <p:cNvPr id="120" name="Grupo 119">
              <a:extLst>
                <a:ext uri="{FF2B5EF4-FFF2-40B4-BE49-F238E27FC236}">
                  <a16:creationId xmlns:a16="http://schemas.microsoft.com/office/drawing/2014/main" id="{F44D9BA6-A4F6-478A-83B2-67055877E93E}"/>
                </a:ext>
              </a:extLst>
            </p:cNvPr>
            <p:cNvGrpSpPr/>
            <p:nvPr/>
          </p:nvGrpSpPr>
          <p:grpSpPr>
            <a:xfrm>
              <a:off x="6448868" y="5669224"/>
              <a:ext cx="126329" cy="135700"/>
              <a:chOff x="9941145" y="2194699"/>
              <a:chExt cx="247310" cy="265656"/>
            </a:xfrm>
            <a:solidFill>
              <a:srgbClr val="990000"/>
            </a:solidFill>
          </p:grpSpPr>
          <p:sp>
            <p:nvSpPr>
              <p:cNvPr id="121" name="Lágrima 120">
                <a:extLst>
                  <a:ext uri="{FF2B5EF4-FFF2-40B4-BE49-F238E27FC236}">
                    <a16:creationId xmlns:a16="http://schemas.microsoft.com/office/drawing/2014/main" id="{3D631E3E-6982-46CA-836F-AC3D59544E41}"/>
                  </a:ext>
                </a:extLst>
              </p:cNvPr>
              <p:cNvSpPr/>
              <p:nvPr/>
            </p:nvSpPr>
            <p:spPr>
              <a:xfrm rot="8163551">
                <a:off x="9941145" y="2194699"/>
                <a:ext cx="247310" cy="265656"/>
              </a:xfrm>
              <a:prstGeom prst="teardrop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Y"/>
              </a:p>
            </p:txBody>
          </p:sp>
          <p:sp>
            <p:nvSpPr>
              <p:cNvPr id="122" name="Diagrama de flujo: conector 121">
                <a:extLst>
                  <a:ext uri="{FF2B5EF4-FFF2-40B4-BE49-F238E27FC236}">
                    <a16:creationId xmlns:a16="http://schemas.microsoft.com/office/drawing/2014/main" id="{85622175-05C4-4176-9835-873781B9DB8A}"/>
                  </a:ext>
                </a:extLst>
              </p:cNvPr>
              <p:cNvSpPr/>
              <p:nvPr/>
            </p:nvSpPr>
            <p:spPr>
              <a:xfrm>
                <a:off x="9986354" y="2241475"/>
                <a:ext cx="156891" cy="172103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Y"/>
              </a:p>
            </p:txBody>
          </p:sp>
        </p:grpSp>
        <p:grpSp>
          <p:nvGrpSpPr>
            <p:cNvPr id="123" name="Grupo 122">
              <a:extLst>
                <a:ext uri="{FF2B5EF4-FFF2-40B4-BE49-F238E27FC236}">
                  <a16:creationId xmlns:a16="http://schemas.microsoft.com/office/drawing/2014/main" id="{699DA54E-1997-42C4-975B-B41823AA1E03}"/>
                </a:ext>
              </a:extLst>
            </p:cNvPr>
            <p:cNvGrpSpPr/>
            <p:nvPr/>
          </p:nvGrpSpPr>
          <p:grpSpPr>
            <a:xfrm>
              <a:off x="5818089" y="5648334"/>
              <a:ext cx="126329" cy="135700"/>
              <a:chOff x="9941145" y="2194699"/>
              <a:chExt cx="247310" cy="265656"/>
            </a:xfrm>
            <a:solidFill>
              <a:srgbClr val="990000"/>
            </a:solidFill>
          </p:grpSpPr>
          <p:sp>
            <p:nvSpPr>
              <p:cNvPr id="124" name="Lágrima 123">
                <a:extLst>
                  <a:ext uri="{FF2B5EF4-FFF2-40B4-BE49-F238E27FC236}">
                    <a16:creationId xmlns:a16="http://schemas.microsoft.com/office/drawing/2014/main" id="{F107DE8A-A598-4A8E-9799-D9DF0B6F1097}"/>
                  </a:ext>
                </a:extLst>
              </p:cNvPr>
              <p:cNvSpPr/>
              <p:nvPr/>
            </p:nvSpPr>
            <p:spPr>
              <a:xfrm rot="8163551">
                <a:off x="9941145" y="2194699"/>
                <a:ext cx="247310" cy="265656"/>
              </a:xfrm>
              <a:prstGeom prst="teardrop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Y"/>
              </a:p>
            </p:txBody>
          </p:sp>
          <p:sp>
            <p:nvSpPr>
              <p:cNvPr id="125" name="Diagrama de flujo: conector 124">
                <a:extLst>
                  <a:ext uri="{FF2B5EF4-FFF2-40B4-BE49-F238E27FC236}">
                    <a16:creationId xmlns:a16="http://schemas.microsoft.com/office/drawing/2014/main" id="{93463769-8622-4C3C-8BDE-A9E5A2D15F82}"/>
                  </a:ext>
                </a:extLst>
              </p:cNvPr>
              <p:cNvSpPr/>
              <p:nvPr/>
            </p:nvSpPr>
            <p:spPr>
              <a:xfrm>
                <a:off x="9986354" y="2241475"/>
                <a:ext cx="156891" cy="172103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Y"/>
              </a:p>
            </p:txBody>
          </p:sp>
        </p:grpSp>
        <p:grpSp>
          <p:nvGrpSpPr>
            <p:cNvPr id="126" name="Grupo 125">
              <a:extLst>
                <a:ext uri="{FF2B5EF4-FFF2-40B4-BE49-F238E27FC236}">
                  <a16:creationId xmlns:a16="http://schemas.microsoft.com/office/drawing/2014/main" id="{D853F5FE-E6DE-4F31-BAAD-16E046567D34}"/>
                </a:ext>
              </a:extLst>
            </p:cNvPr>
            <p:cNvGrpSpPr/>
            <p:nvPr/>
          </p:nvGrpSpPr>
          <p:grpSpPr>
            <a:xfrm>
              <a:off x="7083809" y="5883760"/>
              <a:ext cx="126329" cy="135700"/>
              <a:chOff x="9941145" y="2194699"/>
              <a:chExt cx="247310" cy="265656"/>
            </a:xfrm>
            <a:solidFill>
              <a:srgbClr val="990000"/>
            </a:solidFill>
          </p:grpSpPr>
          <p:sp>
            <p:nvSpPr>
              <p:cNvPr id="127" name="Lágrima 126">
                <a:extLst>
                  <a:ext uri="{FF2B5EF4-FFF2-40B4-BE49-F238E27FC236}">
                    <a16:creationId xmlns:a16="http://schemas.microsoft.com/office/drawing/2014/main" id="{C2A596C0-D1D7-41D8-92A4-436280E3E397}"/>
                  </a:ext>
                </a:extLst>
              </p:cNvPr>
              <p:cNvSpPr/>
              <p:nvPr/>
            </p:nvSpPr>
            <p:spPr>
              <a:xfrm rot="8163551">
                <a:off x="9941145" y="2194699"/>
                <a:ext cx="247310" cy="265656"/>
              </a:xfrm>
              <a:prstGeom prst="teardrop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Y"/>
              </a:p>
            </p:txBody>
          </p:sp>
          <p:sp>
            <p:nvSpPr>
              <p:cNvPr id="128" name="Diagrama de flujo: conector 127">
                <a:extLst>
                  <a:ext uri="{FF2B5EF4-FFF2-40B4-BE49-F238E27FC236}">
                    <a16:creationId xmlns:a16="http://schemas.microsoft.com/office/drawing/2014/main" id="{495BEC00-8904-4F8E-878D-98E201F84564}"/>
                  </a:ext>
                </a:extLst>
              </p:cNvPr>
              <p:cNvSpPr/>
              <p:nvPr/>
            </p:nvSpPr>
            <p:spPr>
              <a:xfrm>
                <a:off x="9986354" y="2241475"/>
                <a:ext cx="156891" cy="172103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Y"/>
              </a:p>
            </p:txBody>
          </p:sp>
        </p:grpSp>
        <p:grpSp>
          <p:nvGrpSpPr>
            <p:cNvPr id="129" name="Grupo 128">
              <a:extLst>
                <a:ext uri="{FF2B5EF4-FFF2-40B4-BE49-F238E27FC236}">
                  <a16:creationId xmlns:a16="http://schemas.microsoft.com/office/drawing/2014/main" id="{4B8F3993-6A78-4F3C-9AEF-D676EDDE87ED}"/>
                </a:ext>
              </a:extLst>
            </p:cNvPr>
            <p:cNvGrpSpPr/>
            <p:nvPr/>
          </p:nvGrpSpPr>
          <p:grpSpPr>
            <a:xfrm>
              <a:off x="5915307" y="5017840"/>
              <a:ext cx="126329" cy="135700"/>
              <a:chOff x="9941145" y="2194699"/>
              <a:chExt cx="247310" cy="265656"/>
            </a:xfrm>
            <a:solidFill>
              <a:srgbClr val="990000"/>
            </a:solidFill>
          </p:grpSpPr>
          <p:sp>
            <p:nvSpPr>
              <p:cNvPr id="130" name="Lágrima 129">
                <a:extLst>
                  <a:ext uri="{FF2B5EF4-FFF2-40B4-BE49-F238E27FC236}">
                    <a16:creationId xmlns:a16="http://schemas.microsoft.com/office/drawing/2014/main" id="{C6865501-9E6F-438E-84C2-887E5D3508E7}"/>
                  </a:ext>
                </a:extLst>
              </p:cNvPr>
              <p:cNvSpPr/>
              <p:nvPr/>
            </p:nvSpPr>
            <p:spPr>
              <a:xfrm rot="8163551">
                <a:off x="9941145" y="2194699"/>
                <a:ext cx="247310" cy="265656"/>
              </a:xfrm>
              <a:prstGeom prst="teardrop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Y"/>
              </a:p>
            </p:txBody>
          </p:sp>
          <p:sp>
            <p:nvSpPr>
              <p:cNvPr id="131" name="Diagrama de flujo: conector 130">
                <a:extLst>
                  <a:ext uri="{FF2B5EF4-FFF2-40B4-BE49-F238E27FC236}">
                    <a16:creationId xmlns:a16="http://schemas.microsoft.com/office/drawing/2014/main" id="{751FDB6E-667A-47D8-B412-7DE2A5AB0560}"/>
                  </a:ext>
                </a:extLst>
              </p:cNvPr>
              <p:cNvSpPr/>
              <p:nvPr/>
            </p:nvSpPr>
            <p:spPr>
              <a:xfrm>
                <a:off x="9986354" y="2241475"/>
                <a:ext cx="156891" cy="172103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Y"/>
              </a:p>
            </p:txBody>
          </p:sp>
        </p:grpSp>
        <p:grpSp>
          <p:nvGrpSpPr>
            <p:cNvPr id="132" name="Grupo 131">
              <a:extLst>
                <a:ext uri="{FF2B5EF4-FFF2-40B4-BE49-F238E27FC236}">
                  <a16:creationId xmlns:a16="http://schemas.microsoft.com/office/drawing/2014/main" id="{619F74C5-D473-48A6-9803-CB5185EC4044}"/>
                </a:ext>
              </a:extLst>
            </p:cNvPr>
            <p:cNvGrpSpPr/>
            <p:nvPr/>
          </p:nvGrpSpPr>
          <p:grpSpPr>
            <a:xfrm>
              <a:off x="6383402" y="4045572"/>
              <a:ext cx="126329" cy="135700"/>
              <a:chOff x="9941145" y="2194699"/>
              <a:chExt cx="247310" cy="265656"/>
            </a:xfrm>
            <a:solidFill>
              <a:srgbClr val="990000"/>
            </a:solidFill>
          </p:grpSpPr>
          <p:sp>
            <p:nvSpPr>
              <p:cNvPr id="133" name="Lágrima 132">
                <a:extLst>
                  <a:ext uri="{FF2B5EF4-FFF2-40B4-BE49-F238E27FC236}">
                    <a16:creationId xmlns:a16="http://schemas.microsoft.com/office/drawing/2014/main" id="{F79E9946-50AA-4ABF-82DA-897B7678A765}"/>
                  </a:ext>
                </a:extLst>
              </p:cNvPr>
              <p:cNvSpPr/>
              <p:nvPr/>
            </p:nvSpPr>
            <p:spPr>
              <a:xfrm rot="8163551">
                <a:off x="9941145" y="2194699"/>
                <a:ext cx="247310" cy="265656"/>
              </a:xfrm>
              <a:prstGeom prst="teardrop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Y"/>
              </a:p>
            </p:txBody>
          </p:sp>
          <p:sp>
            <p:nvSpPr>
              <p:cNvPr id="134" name="Diagrama de flujo: conector 133">
                <a:extLst>
                  <a:ext uri="{FF2B5EF4-FFF2-40B4-BE49-F238E27FC236}">
                    <a16:creationId xmlns:a16="http://schemas.microsoft.com/office/drawing/2014/main" id="{94C50A1E-BADB-4D1D-B5B7-C450703EE084}"/>
                  </a:ext>
                </a:extLst>
              </p:cNvPr>
              <p:cNvSpPr/>
              <p:nvPr/>
            </p:nvSpPr>
            <p:spPr>
              <a:xfrm>
                <a:off x="9986354" y="2241475"/>
                <a:ext cx="156891" cy="172103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Y"/>
              </a:p>
            </p:txBody>
          </p:sp>
        </p:grpSp>
        <p:grpSp>
          <p:nvGrpSpPr>
            <p:cNvPr id="135" name="Grupo 134">
              <a:extLst>
                <a:ext uri="{FF2B5EF4-FFF2-40B4-BE49-F238E27FC236}">
                  <a16:creationId xmlns:a16="http://schemas.microsoft.com/office/drawing/2014/main" id="{2484077C-8A8A-4B6A-8010-4CE68559E8C9}"/>
                </a:ext>
              </a:extLst>
            </p:cNvPr>
            <p:cNvGrpSpPr/>
            <p:nvPr/>
          </p:nvGrpSpPr>
          <p:grpSpPr>
            <a:xfrm>
              <a:off x="6888608" y="5070787"/>
              <a:ext cx="126329" cy="135700"/>
              <a:chOff x="9941145" y="2194699"/>
              <a:chExt cx="247310" cy="265656"/>
            </a:xfrm>
            <a:solidFill>
              <a:srgbClr val="990000"/>
            </a:solidFill>
          </p:grpSpPr>
          <p:sp>
            <p:nvSpPr>
              <p:cNvPr id="136" name="Lágrima 135">
                <a:extLst>
                  <a:ext uri="{FF2B5EF4-FFF2-40B4-BE49-F238E27FC236}">
                    <a16:creationId xmlns:a16="http://schemas.microsoft.com/office/drawing/2014/main" id="{DCDEE533-8E71-4196-80F2-6CB3CBD41AAE}"/>
                  </a:ext>
                </a:extLst>
              </p:cNvPr>
              <p:cNvSpPr/>
              <p:nvPr/>
            </p:nvSpPr>
            <p:spPr>
              <a:xfrm rot="8163551">
                <a:off x="9941145" y="2194699"/>
                <a:ext cx="247310" cy="265656"/>
              </a:xfrm>
              <a:prstGeom prst="teardrop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Y"/>
              </a:p>
            </p:txBody>
          </p:sp>
          <p:sp>
            <p:nvSpPr>
              <p:cNvPr id="137" name="Diagrama de flujo: conector 136">
                <a:extLst>
                  <a:ext uri="{FF2B5EF4-FFF2-40B4-BE49-F238E27FC236}">
                    <a16:creationId xmlns:a16="http://schemas.microsoft.com/office/drawing/2014/main" id="{F6666B82-EA0F-48DC-8DEC-C919DDB018D5}"/>
                  </a:ext>
                </a:extLst>
              </p:cNvPr>
              <p:cNvSpPr/>
              <p:nvPr/>
            </p:nvSpPr>
            <p:spPr>
              <a:xfrm>
                <a:off x="9986354" y="2241475"/>
                <a:ext cx="156891" cy="172103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Y"/>
              </a:p>
            </p:txBody>
          </p:sp>
        </p:grpSp>
        <p:grpSp>
          <p:nvGrpSpPr>
            <p:cNvPr id="138" name="Grupo 137">
              <a:extLst>
                <a:ext uri="{FF2B5EF4-FFF2-40B4-BE49-F238E27FC236}">
                  <a16:creationId xmlns:a16="http://schemas.microsoft.com/office/drawing/2014/main" id="{595FB84B-5656-4D0A-B769-7B3A97B13B0E}"/>
                </a:ext>
              </a:extLst>
            </p:cNvPr>
            <p:cNvGrpSpPr/>
            <p:nvPr/>
          </p:nvGrpSpPr>
          <p:grpSpPr>
            <a:xfrm>
              <a:off x="4746719" y="4581946"/>
              <a:ext cx="126329" cy="135700"/>
              <a:chOff x="9941145" y="2194699"/>
              <a:chExt cx="247310" cy="265656"/>
            </a:xfrm>
            <a:solidFill>
              <a:srgbClr val="990000"/>
            </a:solidFill>
          </p:grpSpPr>
          <p:sp>
            <p:nvSpPr>
              <p:cNvPr id="139" name="Lágrima 138">
                <a:extLst>
                  <a:ext uri="{FF2B5EF4-FFF2-40B4-BE49-F238E27FC236}">
                    <a16:creationId xmlns:a16="http://schemas.microsoft.com/office/drawing/2014/main" id="{DB2E569D-8C85-4035-9FA1-1C17201A54A0}"/>
                  </a:ext>
                </a:extLst>
              </p:cNvPr>
              <p:cNvSpPr/>
              <p:nvPr/>
            </p:nvSpPr>
            <p:spPr>
              <a:xfrm rot="8163551">
                <a:off x="9941145" y="2194699"/>
                <a:ext cx="247310" cy="265656"/>
              </a:xfrm>
              <a:prstGeom prst="teardrop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Y"/>
              </a:p>
            </p:txBody>
          </p:sp>
          <p:sp>
            <p:nvSpPr>
              <p:cNvPr id="140" name="Diagrama de flujo: conector 139">
                <a:extLst>
                  <a:ext uri="{FF2B5EF4-FFF2-40B4-BE49-F238E27FC236}">
                    <a16:creationId xmlns:a16="http://schemas.microsoft.com/office/drawing/2014/main" id="{17593792-CDFB-41E5-BEA0-9B0D58647699}"/>
                  </a:ext>
                </a:extLst>
              </p:cNvPr>
              <p:cNvSpPr/>
              <p:nvPr/>
            </p:nvSpPr>
            <p:spPr>
              <a:xfrm>
                <a:off x="9986354" y="2241475"/>
                <a:ext cx="156891" cy="172103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Y"/>
              </a:p>
            </p:txBody>
          </p:sp>
        </p:grpSp>
        <p:grpSp>
          <p:nvGrpSpPr>
            <p:cNvPr id="141" name="Grupo 140">
              <a:extLst>
                <a:ext uri="{FF2B5EF4-FFF2-40B4-BE49-F238E27FC236}">
                  <a16:creationId xmlns:a16="http://schemas.microsoft.com/office/drawing/2014/main" id="{41EEA3A5-CD26-410A-99B3-B477056178DF}"/>
                </a:ext>
              </a:extLst>
            </p:cNvPr>
            <p:cNvGrpSpPr/>
            <p:nvPr/>
          </p:nvGrpSpPr>
          <p:grpSpPr>
            <a:xfrm>
              <a:off x="4313256" y="2643615"/>
              <a:ext cx="126329" cy="135700"/>
              <a:chOff x="9941145" y="2194699"/>
              <a:chExt cx="247310" cy="265656"/>
            </a:xfrm>
            <a:solidFill>
              <a:srgbClr val="990000"/>
            </a:solidFill>
          </p:grpSpPr>
          <p:sp>
            <p:nvSpPr>
              <p:cNvPr id="142" name="Lágrima 141">
                <a:extLst>
                  <a:ext uri="{FF2B5EF4-FFF2-40B4-BE49-F238E27FC236}">
                    <a16:creationId xmlns:a16="http://schemas.microsoft.com/office/drawing/2014/main" id="{34562BDF-BF7D-4158-A998-EEE0480C76D1}"/>
                  </a:ext>
                </a:extLst>
              </p:cNvPr>
              <p:cNvSpPr/>
              <p:nvPr/>
            </p:nvSpPr>
            <p:spPr>
              <a:xfrm rot="8163551">
                <a:off x="9941145" y="2194699"/>
                <a:ext cx="247310" cy="265656"/>
              </a:xfrm>
              <a:prstGeom prst="teardrop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Y"/>
              </a:p>
            </p:txBody>
          </p:sp>
          <p:sp>
            <p:nvSpPr>
              <p:cNvPr id="143" name="Diagrama de flujo: conector 142">
                <a:extLst>
                  <a:ext uri="{FF2B5EF4-FFF2-40B4-BE49-F238E27FC236}">
                    <a16:creationId xmlns:a16="http://schemas.microsoft.com/office/drawing/2014/main" id="{E4105A14-E82E-4109-AB3B-47DB05CAFFAA}"/>
                  </a:ext>
                </a:extLst>
              </p:cNvPr>
              <p:cNvSpPr/>
              <p:nvPr/>
            </p:nvSpPr>
            <p:spPr>
              <a:xfrm>
                <a:off x="9986354" y="2241475"/>
                <a:ext cx="156891" cy="172103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Y"/>
              </a:p>
            </p:txBody>
          </p:sp>
        </p:grpSp>
        <p:grpSp>
          <p:nvGrpSpPr>
            <p:cNvPr id="144" name="Grupo 143">
              <a:extLst>
                <a:ext uri="{FF2B5EF4-FFF2-40B4-BE49-F238E27FC236}">
                  <a16:creationId xmlns:a16="http://schemas.microsoft.com/office/drawing/2014/main" id="{EFA5680B-29D2-4A44-BE4E-17A6A9ECB707}"/>
                </a:ext>
              </a:extLst>
            </p:cNvPr>
            <p:cNvGrpSpPr/>
            <p:nvPr/>
          </p:nvGrpSpPr>
          <p:grpSpPr>
            <a:xfrm>
              <a:off x="6385703" y="6321952"/>
              <a:ext cx="126329" cy="135700"/>
              <a:chOff x="9941145" y="2194699"/>
              <a:chExt cx="247310" cy="265656"/>
            </a:xfrm>
            <a:solidFill>
              <a:srgbClr val="990000"/>
            </a:solidFill>
          </p:grpSpPr>
          <p:sp>
            <p:nvSpPr>
              <p:cNvPr id="145" name="Lágrima 144">
                <a:extLst>
                  <a:ext uri="{FF2B5EF4-FFF2-40B4-BE49-F238E27FC236}">
                    <a16:creationId xmlns:a16="http://schemas.microsoft.com/office/drawing/2014/main" id="{B3E54D12-524D-415B-9462-9FA468089DE3}"/>
                  </a:ext>
                </a:extLst>
              </p:cNvPr>
              <p:cNvSpPr/>
              <p:nvPr/>
            </p:nvSpPr>
            <p:spPr>
              <a:xfrm rot="8163551">
                <a:off x="9941145" y="2194699"/>
                <a:ext cx="247310" cy="265656"/>
              </a:xfrm>
              <a:prstGeom prst="teardrop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Y"/>
              </a:p>
            </p:txBody>
          </p:sp>
          <p:sp>
            <p:nvSpPr>
              <p:cNvPr id="146" name="Diagrama de flujo: conector 145">
                <a:extLst>
                  <a:ext uri="{FF2B5EF4-FFF2-40B4-BE49-F238E27FC236}">
                    <a16:creationId xmlns:a16="http://schemas.microsoft.com/office/drawing/2014/main" id="{9C6C62AE-E41D-4F28-94B2-72E3643D43B4}"/>
                  </a:ext>
                </a:extLst>
              </p:cNvPr>
              <p:cNvSpPr/>
              <p:nvPr/>
            </p:nvSpPr>
            <p:spPr>
              <a:xfrm>
                <a:off x="9986354" y="2241475"/>
                <a:ext cx="156891" cy="172103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Y"/>
              </a:p>
            </p:txBody>
          </p:sp>
        </p:grpSp>
        <p:cxnSp>
          <p:nvCxnSpPr>
            <p:cNvPr id="149" name="Conector: angular 148">
              <a:extLst>
                <a:ext uri="{FF2B5EF4-FFF2-40B4-BE49-F238E27FC236}">
                  <a16:creationId xmlns:a16="http://schemas.microsoft.com/office/drawing/2014/main" id="{7420C3AF-A83B-4772-9A85-4601E6010DCD}"/>
                </a:ext>
              </a:extLst>
            </p:cNvPr>
            <p:cNvCxnSpPr>
              <a:cxnSpLocks/>
            </p:cNvCxnSpPr>
            <p:nvPr/>
          </p:nvCxnSpPr>
          <p:spPr>
            <a:xfrm rot="5400000" flipH="1" flipV="1">
              <a:off x="4845935" y="2907182"/>
              <a:ext cx="1991128" cy="333440"/>
            </a:xfrm>
            <a:prstGeom prst="bentConnector3">
              <a:avLst>
                <a:gd name="adj1" fmla="val 50000"/>
              </a:avLst>
            </a:prstGeom>
            <a:ln>
              <a:solidFill>
                <a:srgbClr val="99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Conector: angular 152">
              <a:extLst>
                <a:ext uri="{FF2B5EF4-FFF2-40B4-BE49-F238E27FC236}">
                  <a16:creationId xmlns:a16="http://schemas.microsoft.com/office/drawing/2014/main" id="{A8CFA9B9-FAFD-4A9E-89E5-9DDD5F7BA270}"/>
                </a:ext>
              </a:extLst>
            </p:cNvPr>
            <p:cNvCxnSpPr/>
            <p:nvPr/>
          </p:nvCxnSpPr>
          <p:spPr>
            <a:xfrm rot="5400000" flipH="1" flipV="1">
              <a:off x="5120929" y="3661869"/>
              <a:ext cx="2130684" cy="335460"/>
            </a:xfrm>
            <a:prstGeom prst="bentConnector3">
              <a:avLst/>
            </a:prstGeom>
            <a:ln>
              <a:solidFill>
                <a:srgbClr val="99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Conector: angular 154">
              <a:extLst>
                <a:ext uri="{FF2B5EF4-FFF2-40B4-BE49-F238E27FC236}">
                  <a16:creationId xmlns:a16="http://schemas.microsoft.com/office/drawing/2014/main" id="{E30195C9-2C8D-4C49-964D-91B05EA0AF11}"/>
                </a:ext>
              </a:extLst>
            </p:cNvPr>
            <p:cNvCxnSpPr/>
            <p:nvPr/>
          </p:nvCxnSpPr>
          <p:spPr>
            <a:xfrm rot="10800000" flipV="1">
              <a:off x="6655323" y="3340850"/>
              <a:ext cx="1210178" cy="704722"/>
            </a:xfrm>
            <a:prstGeom prst="bentConnector3">
              <a:avLst/>
            </a:prstGeom>
            <a:ln>
              <a:solidFill>
                <a:srgbClr val="99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Conector: angular 156">
              <a:extLst>
                <a:ext uri="{FF2B5EF4-FFF2-40B4-BE49-F238E27FC236}">
                  <a16:creationId xmlns:a16="http://schemas.microsoft.com/office/drawing/2014/main" id="{160B4595-1817-49C0-BF15-ED8E1FC25C6B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6343397" y="4085725"/>
              <a:ext cx="1680779" cy="1327278"/>
            </a:xfrm>
            <a:prstGeom prst="bentConnector3">
              <a:avLst>
                <a:gd name="adj1" fmla="val 24927"/>
              </a:avLst>
            </a:prstGeom>
            <a:ln>
              <a:solidFill>
                <a:srgbClr val="99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Conector: angular 161">
              <a:extLst>
                <a:ext uri="{FF2B5EF4-FFF2-40B4-BE49-F238E27FC236}">
                  <a16:creationId xmlns:a16="http://schemas.microsoft.com/office/drawing/2014/main" id="{E4E47DD9-4DDA-469B-BA87-AB4218876F7F}"/>
                </a:ext>
              </a:extLst>
            </p:cNvPr>
            <p:cNvCxnSpPr>
              <a:cxnSpLocks/>
              <a:endCxn id="48" idx="1"/>
            </p:cNvCxnSpPr>
            <p:nvPr/>
          </p:nvCxnSpPr>
          <p:spPr>
            <a:xfrm flipV="1">
              <a:off x="7030501" y="4525986"/>
              <a:ext cx="758456" cy="649552"/>
            </a:xfrm>
            <a:prstGeom prst="bentConnector3">
              <a:avLst>
                <a:gd name="adj1" fmla="val 71593"/>
              </a:avLst>
            </a:prstGeom>
            <a:ln>
              <a:solidFill>
                <a:srgbClr val="99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Conector: angular 168">
              <a:extLst>
                <a:ext uri="{FF2B5EF4-FFF2-40B4-BE49-F238E27FC236}">
                  <a16:creationId xmlns:a16="http://schemas.microsoft.com/office/drawing/2014/main" id="{2AEA9FD5-0553-4D85-AA87-1B4F221253C0}"/>
                </a:ext>
              </a:extLst>
            </p:cNvPr>
            <p:cNvCxnSpPr>
              <a:cxnSpLocks/>
            </p:cNvCxnSpPr>
            <p:nvPr/>
          </p:nvCxnSpPr>
          <p:spPr>
            <a:xfrm rot="5400000" flipH="1" flipV="1">
              <a:off x="7116883" y="5221054"/>
              <a:ext cx="915031" cy="662286"/>
            </a:xfrm>
            <a:prstGeom prst="bentConnector3">
              <a:avLst>
                <a:gd name="adj1" fmla="val 60428"/>
              </a:avLst>
            </a:prstGeom>
            <a:ln>
              <a:solidFill>
                <a:srgbClr val="99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Conector: angular 173">
              <a:extLst>
                <a:ext uri="{FF2B5EF4-FFF2-40B4-BE49-F238E27FC236}">
                  <a16:creationId xmlns:a16="http://schemas.microsoft.com/office/drawing/2014/main" id="{1E9DB4F7-208E-4F24-8EC7-6CF1DC22165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388408" y="5737706"/>
              <a:ext cx="1225605" cy="416066"/>
            </a:xfrm>
            <a:prstGeom prst="bentConnector3">
              <a:avLst>
                <a:gd name="adj1" fmla="val 92170"/>
              </a:avLst>
            </a:prstGeom>
            <a:ln>
              <a:solidFill>
                <a:srgbClr val="99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Conector: angular 186">
              <a:extLst>
                <a:ext uri="{FF2B5EF4-FFF2-40B4-BE49-F238E27FC236}">
                  <a16:creationId xmlns:a16="http://schemas.microsoft.com/office/drawing/2014/main" id="{0997AF73-C95E-4C6B-A089-618AA24636B9}"/>
                </a:ext>
              </a:extLst>
            </p:cNvPr>
            <p:cNvCxnSpPr>
              <a:endCxn id="60" idx="1"/>
            </p:cNvCxnSpPr>
            <p:nvPr/>
          </p:nvCxnSpPr>
          <p:spPr>
            <a:xfrm flipV="1">
              <a:off x="6552102" y="6401704"/>
              <a:ext cx="1296998" cy="49154"/>
            </a:xfrm>
            <a:prstGeom prst="bentConnector3">
              <a:avLst/>
            </a:prstGeom>
            <a:ln>
              <a:solidFill>
                <a:srgbClr val="99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Conector: angular 188">
              <a:extLst>
                <a:ext uri="{FF2B5EF4-FFF2-40B4-BE49-F238E27FC236}">
                  <a16:creationId xmlns:a16="http://schemas.microsoft.com/office/drawing/2014/main" id="{07FCE02A-28D9-4B28-8BAE-8635BD2168F5}"/>
                </a:ext>
              </a:extLst>
            </p:cNvPr>
            <p:cNvCxnSpPr/>
            <p:nvPr/>
          </p:nvCxnSpPr>
          <p:spPr>
            <a:xfrm>
              <a:off x="6655323" y="6936627"/>
              <a:ext cx="915111" cy="183283"/>
            </a:xfrm>
            <a:prstGeom prst="bentConnector3">
              <a:avLst>
                <a:gd name="adj1" fmla="val 13507"/>
              </a:avLst>
            </a:prstGeom>
            <a:ln>
              <a:solidFill>
                <a:srgbClr val="99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Conector: angular 191">
              <a:extLst>
                <a:ext uri="{FF2B5EF4-FFF2-40B4-BE49-F238E27FC236}">
                  <a16:creationId xmlns:a16="http://schemas.microsoft.com/office/drawing/2014/main" id="{584CE44A-6F3E-499C-AF53-7E1335934185}"/>
                </a:ext>
              </a:extLst>
            </p:cNvPr>
            <p:cNvCxnSpPr/>
            <p:nvPr/>
          </p:nvCxnSpPr>
          <p:spPr>
            <a:xfrm rot="10800000" flipV="1">
              <a:off x="3151906" y="6936626"/>
              <a:ext cx="1992123" cy="183283"/>
            </a:xfrm>
            <a:prstGeom prst="bentConnector3">
              <a:avLst>
                <a:gd name="adj1" fmla="val 25653"/>
              </a:avLst>
            </a:prstGeom>
            <a:ln>
              <a:solidFill>
                <a:srgbClr val="99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Conector: angular 194">
              <a:extLst>
                <a:ext uri="{FF2B5EF4-FFF2-40B4-BE49-F238E27FC236}">
                  <a16:creationId xmlns:a16="http://schemas.microsoft.com/office/drawing/2014/main" id="{2A4E0CBE-342D-4A7A-B2CA-B0C00AF3071B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4682654" y="6450858"/>
              <a:ext cx="985235" cy="320096"/>
            </a:xfrm>
            <a:prstGeom prst="bentConnector3">
              <a:avLst>
                <a:gd name="adj1" fmla="val 50000"/>
              </a:avLst>
            </a:prstGeom>
            <a:ln>
              <a:solidFill>
                <a:srgbClr val="99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Conector: angular 198">
              <a:extLst>
                <a:ext uri="{FF2B5EF4-FFF2-40B4-BE49-F238E27FC236}">
                  <a16:creationId xmlns:a16="http://schemas.microsoft.com/office/drawing/2014/main" id="{0293190F-F504-44D6-906B-E225582DAB24}"/>
                </a:ext>
              </a:extLst>
            </p:cNvPr>
            <p:cNvCxnSpPr/>
            <p:nvPr/>
          </p:nvCxnSpPr>
          <p:spPr>
            <a:xfrm rot="10800000">
              <a:off x="3062604" y="6070241"/>
              <a:ext cx="2542817" cy="204680"/>
            </a:xfrm>
            <a:prstGeom prst="bentConnector3">
              <a:avLst/>
            </a:prstGeom>
            <a:ln>
              <a:solidFill>
                <a:srgbClr val="99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Conector: angular 200">
              <a:extLst>
                <a:ext uri="{FF2B5EF4-FFF2-40B4-BE49-F238E27FC236}">
                  <a16:creationId xmlns:a16="http://schemas.microsoft.com/office/drawing/2014/main" id="{B0EFC07B-FC3D-4DF5-8071-7A61ADDC3FE8}"/>
                </a:ext>
              </a:extLst>
            </p:cNvPr>
            <p:cNvCxnSpPr>
              <a:endCxn id="84" idx="3"/>
            </p:cNvCxnSpPr>
            <p:nvPr/>
          </p:nvCxnSpPr>
          <p:spPr>
            <a:xfrm rot="10800000">
              <a:off x="4200614" y="5416981"/>
              <a:ext cx="1192915" cy="490675"/>
            </a:xfrm>
            <a:prstGeom prst="bentConnector3">
              <a:avLst>
                <a:gd name="adj1" fmla="val 73996"/>
              </a:avLst>
            </a:prstGeom>
            <a:ln>
              <a:solidFill>
                <a:srgbClr val="99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" name="Conector: angular 203">
              <a:extLst>
                <a:ext uri="{FF2B5EF4-FFF2-40B4-BE49-F238E27FC236}">
                  <a16:creationId xmlns:a16="http://schemas.microsoft.com/office/drawing/2014/main" id="{472EF0CA-4359-49F3-9436-5C56EFDD7886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2901933" y="4865190"/>
              <a:ext cx="2876943" cy="860106"/>
            </a:xfrm>
            <a:prstGeom prst="bentConnector3">
              <a:avLst>
                <a:gd name="adj1" fmla="val 21533"/>
              </a:avLst>
            </a:prstGeom>
            <a:ln>
              <a:solidFill>
                <a:srgbClr val="99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Conector: angular 209">
              <a:extLst>
                <a:ext uri="{FF2B5EF4-FFF2-40B4-BE49-F238E27FC236}">
                  <a16:creationId xmlns:a16="http://schemas.microsoft.com/office/drawing/2014/main" id="{4415080D-ED81-4A80-8FCC-F73A6D766638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2507471" y="4170643"/>
              <a:ext cx="2159374" cy="491399"/>
            </a:xfrm>
            <a:prstGeom prst="bentConnector3">
              <a:avLst/>
            </a:prstGeom>
            <a:ln>
              <a:solidFill>
                <a:srgbClr val="99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Conector: angular 212">
              <a:extLst>
                <a:ext uri="{FF2B5EF4-FFF2-40B4-BE49-F238E27FC236}">
                  <a16:creationId xmlns:a16="http://schemas.microsoft.com/office/drawing/2014/main" id="{58DB6951-8317-4AE1-83D1-C1E59C6DD7BB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2540273" y="2995091"/>
              <a:ext cx="912751" cy="739421"/>
            </a:xfrm>
            <a:prstGeom prst="bentConnector3">
              <a:avLst/>
            </a:prstGeom>
            <a:ln>
              <a:solidFill>
                <a:srgbClr val="99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Conector: angular 215">
              <a:extLst>
                <a:ext uri="{FF2B5EF4-FFF2-40B4-BE49-F238E27FC236}">
                  <a16:creationId xmlns:a16="http://schemas.microsoft.com/office/drawing/2014/main" id="{680FA2BD-91B0-4E6D-B6A2-B0A472D7A554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2221443" y="1964062"/>
              <a:ext cx="2088444" cy="661844"/>
            </a:xfrm>
            <a:prstGeom prst="bentConnector3">
              <a:avLst>
                <a:gd name="adj1" fmla="val -256"/>
              </a:avLst>
            </a:prstGeom>
            <a:ln>
              <a:solidFill>
                <a:srgbClr val="99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0" name="Rectángulo 249">
            <a:extLst>
              <a:ext uri="{FF2B5EF4-FFF2-40B4-BE49-F238E27FC236}">
                <a16:creationId xmlns:a16="http://schemas.microsoft.com/office/drawing/2014/main" id="{7AECA53B-4E61-4086-A835-41EEB437DB58}"/>
              </a:ext>
            </a:extLst>
          </p:cNvPr>
          <p:cNvSpPr/>
          <p:nvPr/>
        </p:nvSpPr>
        <p:spPr>
          <a:xfrm>
            <a:off x="9548389" y="1550595"/>
            <a:ext cx="384414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endParaRPr lang="es-PY" sz="1300" b="1" dirty="0">
              <a:solidFill>
                <a:srgbClr val="52646E"/>
              </a:solidFill>
            </a:endParaRPr>
          </a:p>
          <a:p>
            <a:pPr algn="r"/>
            <a:r>
              <a:rPr lang="es-PY" sz="1300" b="1" dirty="0">
                <a:solidFill>
                  <a:srgbClr val="921A1C"/>
                </a:solidFill>
              </a:rPr>
              <a:t>TOTAL DE VIVIENDAS CULMINADAS Y EN EJECUCIÓN</a:t>
            </a:r>
          </a:p>
        </p:txBody>
      </p:sp>
      <p:sp>
        <p:nvSpPr>
          <p:cNvPr id="253" name="Rectángulo 252">
            <a:extLst>
              <a:ext uri="{FF2B5EF4-FFF2-40B4-BE49-F238E27FC236}">
                <a16:creationId xmlns:a16="http://schemas.microsoft.com/office/drawing/2014/main" id="{24143EF2-0AB9-440E-9B15-90ECCC1FDBA1}"/>
              </a:ext>
            </a:extLst>
          </p:cNvPr>
          <p:cNvSpPr/>
          <p:nvPr/>
        </p:nvSpPr>
        <p:spPr>
          <a:xfrm>
            <a:off x="404791" y="7735273"/>
            <a:ext cx="135323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PY" sz="1400" b="1" i="1" dirty="0"/>
              <a:t>Somos la institución rectora de las políticas públicas de vivienda, urbanísticas y del hábitat, gestionando planes, programas y acciones que contribuyan a mejorar la calidad de vida </a:t>
            </a:r>
          </a:p>
          <a:p>
            <a:pPr algn="ctr"/>
            <a:r>
              <a:rPr lang="es-PY" sz="1400" b="1" i="1" dirty="0"/>
              <a:t>de los habitantes de la República del Paraguay.</a:t>
            </a:r>
            <a:endParaRPr lang="es-PY" sz="1400" b="1" dirty="0">
              <a:solidFill>
                <a:srgbClr val="52646E"/>
              </a:solidFill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10917888" y="7208417"/>
            <a:ext cx="298090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PY" sz="1000" b="1" dirty="0">
                <a:solidFill>
                  <a:srgbClr val="52646E"/>
                </a:solidFill>
              </a:rPr>
              <a:t>*Correspondientes a subsidios individuales PCD/EC </a:t>
            </a: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D4A0B8EC-5B3C-4037-982D-F7D99493EB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7917350"/>
              </p:ext>
            </p:extLst>
          </p:nvPr>
        </p:nvGraphicFramePr>
        <p:xfrm>
          <a:off x="9235069" y="2094746"/>
          <a:ext cx="4598268" cy="4890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8501">
                  <a:extLst>
                    <a:ext uri="{9D8B030D-6E8A-4147-A177-3AD203B41FA5}">
                      <a16:colId xmlns:a16="http://schemas.microsoft.com/office/drawing/2014/main" val="2141982531"/>
                    </a:ext>
                  </a:extLst>
                </a:gridCol>
                <a:gridCol w="1145837">
                  <a:extLst>
                    <a:ext uri="{9D8B030D-6E8A-4147-A177-3AD203B41FA5}">
                      <a16:colId xmlns:a16="http://schemas.microsoft.com/office/drawing/2014/main" val="4237400312"/>
                    </a:ext>
                  </a:extLst>
                </a:gridCol>
                <a:gridCol w="1121965">
                  <a:extLst>
                    <a:ext uri="{9D8B030D-6E8A-4147-A177-3AD203B41FA5}">
                      <a16:colId xmlns:a16="http://schemas.microsoft.com/office/drawing/2014/main" val="1550647475"/>
                    </a:ext>
                  </a:extLst>
                </a:gridCol>
                <a:gridCol w="1121965">
                  <a:extLst>
                    <a:ext uri="{9D8B030D-6E8A-4147-A177-3AD203B41FA5}">
                      <a16:colId xmlns:a16="http://schemas.microsoft.com/office/drawing/2014/main" val="530868021"/>
                    </a:ext>
                  </a:extLst>
                </a:gridCol>
              </a:tblGrid>
              <a:tr h="6709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200" u="none" strike="noStrike" dirty="0">
                          <a:solidFill>
                            <a:srgbClr val="921A1C"/>
                          </a:solidFill>
                          <a:effectLst/>
                        </a:rPr>
                        <a:t>DEPARTAMENTOS</a:t>
                      </a:r>
                      <a:endParaRPr lang="es-PY" sz="1200" b="1" i="0" u="none" strike="noStrike" dirty="0">
                        <a:solidFill>
                          <a:srgbClr val="921A1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PY" sz="1100" u="none" strike="noStrike" dirty="0">
                          <a:solidFill>
                            <a:srgbClr val="921A1C"/>
                          </a:solidFill>
                          <a:effectLst/>
                        </a:rPr>
                        <a:t>VIVIENDAS  CULMINADAS                         AL 31/12/2021</a:t>
                      </a:r>
                      <a:endParaRPr lang="es-PY" sz="1100" b="1" i="0" u="none" strike="noStrike" dirty="0">
                        <a:solidFill>
                          <a:srgbClr val="921A1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PY" sz="1100" u="none" strike="noStrike" dirty="0">
                          <a:solidFill>
                            <a:srgbClr val="921A1C"/>
                          </a:solidFill>
                          <a:effectLst/>
                        </a:rPr>
                        <a:t>VIVIENDAS EN EJECUCIÓN              AL 31/12/2021</a:t>
                      </a:r>
                      <a:endParaRPr lang="es-PY" sz="1100" b="1" i="0" u="none" strike="noStrike" dirty="0">
                        <a:solidFill>
                          <a:srgbClr val="921A1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PY" sz="1100" u="none" strike="noStrike" dirty="0">
                          <a:solidFill>
                            <a:srgbClr val="921A1C"/>
                          </a:solidFill>
                          <a:effectLst/>
                        </a:rPr>
                        <a:t>VIVIENDAS A INICIAR                      AL 31/12/2022</a:t>
                      </a:r>
                      <a:endParaRPr lang="es-PY" sz="1100" b="1" i="0" u="none" strike="noStrike" dirty="0">
                        <a:solidFill>
                          <a:srgbClr val="921A1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225315"/>
                  </a:ext>
                </a:extLst>
              </a:tr>
              <a:tr h="221416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1000" u="none" strike="noStrike">
                          <a:effectLst/>
                        </a:rPr>
                        <a:t>  CONCEPCIÓN</a:t>
                      </a:r>
                      <a:endParaRPr lang="es-PY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PY" sz="1100" u="none" strike="noStrike">
                          <a:effectLst/>
                        </a:rPr>
                        <a:t>1.430</a:t>
                      </a:r>
                      <a:endParaRPr lang="es-PY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100" u="none" strike="noStrike">
                          <a:effectLst/>
                        </a:rPr>
                        <a:t>416</a:t>
                      </a:r>
                      <a:endParaRPr lang="es-PY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100" u="none" strike="noStrike" dirty="0">
                          <a:effectLst/>
                        </a:rPr>
                        <a:t>511</a:t>
                      </a:r>
                      <a:endParaRPr lang="es-PY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7222296"/>
                  </a:ext>
                </a:extLst>
              </a:tr>
              <a:tr h="221416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1000" u="none" strike="noStrike">
                          <a:effectLst/>
                        </a:rPr>
                        <a:t>  SAN PEDRO</a:t>
                      </a:r>
                      <a:endParaRPr lang="es-PY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PY" sz="1100" u="none" strike="noStrike" dirty="0">
                          <a:effectLst/>
                        </a:rPr>
                        <a:t>1.795</a:t>
                      </a:r>
                      <a:endParaRPr lang="es-PY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PY" sz="1100" u="none" strike="noStrike">
                          <a:effectLst/>
                        </a:rPr>
                        <a:t>820</a:t>
                      </a:r>
                      <a:endParaRPr lang="es-PY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PY" sz="1100" u="none" strike="noStrike" dirty="0">
                          <a:effectLst/>
                        </a:rPr>
                        <a:t>291</a:t>
                      </a:r>
                      <a:endParaRPr lang="es-PY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5099349"/>
                  </a:ext>
                </a:extLst>
              </a:tr>
              <a:tr h="221416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1000" u="none" strike="noStrike">
                          <a:effectLst/>
                        </a:rPr>
                        <a:t>  CORDILLERA</a:t>
                      </a:r>
                      <a:endParaRPr lang="es-PY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PY" sz="1100" u="none" strike="noStrike">
                          <a:effectLst/>
                        </a:rPr>
                        <a:t>712</a:t>
                      </a:r>
                      <a:endParaRPr lang="es-PY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100" u="none" strike="noStrike">
                          <a:effectLst/>
                        </a:rPr>
                        <a:t>84</a:t>
                      </a:r>
                      <a:endParaRPr lang="es-PY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100" u="none" strike="noStrike" dirty="0">
                          <a:effectLst/>
                        </a:rPr>
                        <a:t>13</a:t>
                      </a:r>
                      <a:endParaRPr lang="es-PY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6978290"/>
                  </a:ext>
                </a:extLst>
              </a:tr>
              <a:tr h="221416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1000" u="none" strike="noStrike" dirty="0">
                          <a:effectLst/>
                        </a:rPr>
                        <a:t>  GUAIRÁ</a:t>
                      </a:r>
                      <a:endParaRPr lang="es-PY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PY" sz="1100" u="none" strike="noStrike">
                          <a:effectLst/>
                        </a:rPr>
                        <a:t>991</a:t>
                      </a:r>
                      <a:endParaRPr lang="es-PY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PY" sz="1100" u="none" strike="noStrike">
                          <a:effectLst/>
                        </a:rPr>
                        <a:t>118</a:t>
                      </a:r>
                      <a:endParaRPr lang="es-PY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PY" sz="1100" u="none" strike="noStrike" dirty="0">
                          <a:effectLst/>
                        </a:rPr>
                        <a:t>138</a:t>
                      </a:r>
                      <a:endParaRPr lang="es-PY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8585088"/>
                  </a:ext>
                </a:extLst>
              </a:tr>
              <a:tr h="221416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1000" u="none" strike="noStrike">
                          <a:effectLst/>
                        </a:rPr>
                        <a:t>  CAAGUAZÚ</a:t>
                      </a:r>
                      <a:endParaRPr lang="es-PY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PY" sz="1100" u="none" strike="noStrike">
                          <a:effectLst/>
                        </a:rPr>
                        <a:t>1.596</a:t>
                      </a:r>
                      <a:endParaRPr lang="es-PY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100" u="none" strike="noStrike">
                          <a:effectLst/>
                        </a:rPr>
                        <a:t>595</a:t>
                      </a:r>
                      <a:endParaRPr lang="es-PY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100" u="none" strike="noStrike" dirty="0">
                          <a:effectLst/>
                        </a:rPr>
                        <a:t>678</a:t>
                      </a:r>
                      <a:endParaRPr lang="es-PY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3313540"/>
                  </a:ext>
                </a:extLst>
              </a:tr>
              <a:tr h="221416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1000" u="none" strike="noStrike">
                          <a:effectLst/>
                        </a:rPr>
                        <a:t>  CAAZAPÁ</a:t>
                      </a:r>
                      <a:endParaRPr lang="es-PY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PY" sz="1100" u="none" strike="noStrike">
                          <a:effectLst/>
                        </a:rPr>
                        <a:t>608</a:t>
                      </a:r>
                      <a:endParaRPr lang="es-PY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PY" sz="1100" u="none" strike="noStrike">
                          <a:effectLst/>
                        </a:rPr>
                        <a:t>208</a:t>
                      </a:r>
                      <a:endParaRPr lang="es-PY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PY" sz="1100" u="none" strike="noStrike" dirty="0">
                          <a:effectLst/>
                        </a:rPr>
                        <a:t>219</a:t>
                      </a:r>
                      <a:endParaRPr lang="es-PY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0740583"/>
                  </a:ext>
                </a:extLst>
              </a:tr>
              <a:tr h="221416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1000" u="none" strike="noStrike">
                          <a:effectLst/>
                        </a:rPr>
                        <a:t>  ITAPÚA</a:t>
                      </a:r>
                      <a:endParaRPr lang="es-PY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PY" sz="1100" u="none" strike="noStrike">
                          <a:effectLst/>
                        </a:rPr>
                        <a:t>1.270</a:t>
                      </a:r>
                      <a:endParaRPr lang="es-PY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100" u="none" strike="noStrike">
                          <a:effectLst/>
                        </a:rPr>
                        <a:t>269</a:t>
                      </a:r>
                      <a:endParaRPr lang="es-PY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100" u="none" strike="noStrike" dirty="0">
                          <a:effectLst/>
                        </a:rPr>
                        <a:t>249</a:t>
                      </a:r>
                      <a:endParaRPr lang="es-PY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963263"/>
                  </a:ext>
                </a:extLst>
              </a:tr>
              <a:tr h="221416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1000" u="none" strike="noStrike">
                          <a:effectLst/>
                        </a:rPr>
                        <a:t>  MISIONES</a:t>
                      </a:r>
                      <a:endParaRPr lang="es-PY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PY" sz="1100" u="none" strike="noStrike">
                          <a:effectLst/>
                        </a:rPr>
                        <a:t>291</a:t>
                      </a:r>
                      <a:endParaRPr lang="es-PY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PY" sz="1100" u="none" strike="noStrike">
                          <a:effectLst/>
                        </a:rPr>
                        <a:t>2</a:t>
                      </a:r>
                      <a:endParaRPr lang="es-PY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PY" sz="1100" u="none" strike="noStrike" dirty="0">
                          <a:effectLst/>
                        </a:rPr>
                        <a:t>57</a:t>
                      </a:r>
                      <a:endParaRPr lang="es-PY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6273412"/>
                  </a:ext>
                </a:extLst>
              </a:tr>
              <a:tr h="221416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1000" u="none" strike="noStrike">
                          <a:effectLst/>
                        </a:rPr>
                        <a:t>  PARAGUARÍ</a:t>
                      </a:r>
                      <a:endParaRPr lang="es-PY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PY" sz="1100" u="none" strike="noStrike">
                          <a:effectLst/>
                        </a:rPr>
                        <a:t>440</a:t>
                      </a:r>
                      <a:endParaRPr lang="es-PY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100" u="none" strike="noStrike" dirty="0">
                          <a:effectLst/>
                        </a:rPr>
                        <a:t>28</a:t>
                      </a:r>
                      <a:endParaRPr lang="es-PY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100" u="none" strike="noStrike" dirty="0">
                          <a:effectLst/>
                        </a:rPr>
                        <a:t>13</a:t>
                      </a:r>
                      <a:endParaRPr lang="es-PY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8568596"/>
                  </a:ext>
                </a:extLst>
              </a:tr>
              <a:tr h="221416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1000" u="none" strike="noStrike">
                          <a:effectLst/>
                        </a:rPr>
                        <a:t>  ALTO PARANÁ</a:t>
                      </a:r>
                      <a:endParaRPr lang="es-PY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PY" sz="1100" u="none" strike="noStrike">
                          <a:effectLst/>
                        </a:rPr>
                        <a:t>1.050</a:t>
                      </a:r>
                      <a:endParaRPr lang="es-PY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PY" sz="1100" u="none" strike="noStrike">
                          <a:effectLst/>
                        </a:rPr>
                        <a:t>561</a:t>
                      </a:r>
                      <a:endParaRPr lang="es-PY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PY" sz="1100" u="none" strike="noStrike" dirty="0">
                          <a:effectLst/>
                        </a:rPr>
                        <a:t>189</a:t>
                      </a:r>
                      <a:endParaRPr lang="es-PY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5891767"/>
                  </a:ext>
                </a:extLst>
              </a:tr>
              <a:tr h="221416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1000" u="none" strike="noStrike">
                          <a:effectLst/>
                        </a:rPr>
                        <a:t>  CENTRAL</a:t>
                      </a:r>
                      <a:endParaRPr lang="es-PY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PY" sz="1100" u="none" strike="noStrike">
                          <a:effectLst/>
                        </a:rPr>
                        <a:t>3.958</a:t>
                      </a:r>
                      <a:endParaRPr lang="es-PY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100" u="none" strike="noStrike">
                          <a:effectLst/>
                        </a:rPr>
                        <a:t>1.503</a:t>
                      </a:r>
                      <a:endParaRPr lang="es-PY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100" u="none" strike="noStrike" dirty="0">
                          <a:effectLst/>
                        </a:rPr>
                        <a:t>557</a:t>
                      </a:r>
                      <a:endParaRPr lang="es-PY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7685110"/>
                  </a:ext>
                </a:extLst>
              </a:tr>
              <a:tr h="221416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1000" u="none" strike="noStrike">
                          <a:effectLst/>
                        </a:rPr>
                        <a:t>  ÑEEMBUCÚ</a:t>
                      </a:r>
                      <a:endParaRPr lang="es-PY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PY" sz="1100" u="none" strike="noStrike">
                          <a:effectLst/>
                        </a:rPr>
                        <a:t>105</a:t>
                      </a:r>
                      <a:endParaRPr lang="es-PY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PY" sz="1100" u="none" strike="noStrike">
                          <a:effectLst/>
                        </a:rPr>
                        <a:t>150</a:t>
                      </a:r>
                      <a:endParaRPr lang="es-PY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PY" sz="1100" u="none" strike="noStrike" dirty="0">
                          <a:effectLst/>
                        </a:rPr>
                        <a:t>0</a:t>
                      </a:r>
                      <a:endParaRPr lang="es-PY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1127337"/>
                  </a:ext>
                </a:extLst>
              </a:tr>
              <a:tr h="221416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1000" u="none" strike="noStrike">
                          <a:effectLst/>
                        </a:rPr>
                        <a:t>  AMAMBAY</a:t>
                      </a:r>
                      <a:endParaRPr lang="es-PY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PY" sz="1100" u="none" strike="noStrike">
                          <a:effectLst/>
                        </a:rPr>
                        <a:t>152</a:t>
                      </a:r>
                      <a:endParaRPr lang="es-PY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100" u="none" strike="noStrike" dirty="0">
                          <a:effectLst/>
                        </a:rPr>
                        <a:t>306</a:t>
                      </a:r>
                      <a:endParaRPr lang="es-PY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100" u="none" strike="noStrike" dirty="0">
                          <a:effectLst/>
                        </a:rPr>
                        <a:t>184</a:t>
                      </a:r>
                      <a:endParaRPr lang="es-PY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3769026"/>
                  </a:ext>
                </a:extLst>
              </a:tr>
              <a:tr h="221416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1000" u="none" strike="noStrike">
                          <a:effectLst/>
                        </a:rPr>
                        <a:t>  CANINDEYÚ</a:t>
                      </a:r>
                      <a:endParaRPr lang="es-PY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PY" sz="1100" u="none" strike="noStrike">
                          <a:effectLst/>
                        </a:rPr>
                        <a:t>1.330</a:t>
                      </a:r>
                      <a:endParaRPr lang="es-PY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PY" sz="1100" u="none" strike="noStrike">
                          <a:effectLst/>
                        </a:rPr>
                        <a:t>430</a:t>
                      </a:r>
                      <a:endParaRPr lang="es-PY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PY" sz="1100" u="none" strike="noStrike" dirty="0">
                          <a:effectLst/>
                        </a:rPr>
                        <a:t>425</a:t>
                      </a:r>
                      <a:endParaRPr lang="es-PY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7122063"/>
                  </a:ext>
                </a:extLst>
              </a:tr>
              <a:tr h="221416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1000" u="none" strike="noStrike">
                          <a:effectLst/>
                        </a:rPr>
                        <a:t>  PTE. HAYES</a:t>
                      </a:r>
                      <a:endParaRPr lang="es-PY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PY" sz="1100" u="none" strike="noStrike">
                          <a:effectLst/>
                        </a:rPr>
                        <a:t>1.803</a:t>
                      </a:r>
                      <a:endParaRPr lang="es-PY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100" u="none" strike="noStrike">
                          <a:effectLst/>
                        </a:rPr>
                        <a:t>231</a:t>
                      </a:r>
                      <a:endParaRPr lang="es-PY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100" u="none" strike="noStrike" dirty="0">
                          <a:effectLst/>
                        </a:rPr>
                        <a:t>219</a:t>
                      </a:r>
                      <a:endParaRPr lang="es-PY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9124895"/>
                  </a:ext>
                </a:extLst>
              </a:tr>
              <a:tr h="221416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1000" u="none" strike="noStrike">
                          <a:effectLst/>
                        </a:rPr>
                        <a:t>  BOQUERÓN</a:t>
                      </a:r>
                      <a:endParaRPr lang="es-PY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PY" sz="1100" u="none" strike="noStrike">
                          <a:effectLst/>
                        </a:rPr>
                        <a:t>436</a:t>
                      </a:r>
                      <a:endParaRPr lang="es-PY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PY" sz="1100" u="none" strike="noStrike">
                          <a:effectLst/>
                        </a:rPr>
                        <a:t>341</a:t>
                      </a:r>
                      <a:endParaRPr lang="es-PY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PY" sz="1100" u="none" strike="noStrike" dirty="0">
                          <a:effectLst/>
                        </a:rPr>
                        <a:t>2</a:t>
                      </a:r>
                      <a:endParaRPr lang="es-PY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3432857"/>
                  </a:ext>
                </a:extLst>
              </a:tr>
              <a:tr h="221416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1000" u="none" strike="noStrike">
                          <a:effectLst/>
                        </a:rPr>
                        <a:t>  ALTO PARAGUAY</a:t>
                      </a:r>
                      <a:endParaRPr lang="es-PY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PY" sz="1100" u="none" strike="noStrike">
                          <a:effectLst/>
                        </a:rPr>
                        <a:t>120</a:t>
                      </a:r>
                      <a:endParaRPr lang="es-PY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100" u="none" strike="noStrike">
                          <a:effectLst/>
                        </a:rPr>
                        <a:t>0</a:t>
                      </a:r>
                      <a:endParaRPr lang="es-PY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100" u="none" strike="noStrike" dirty="0">
                          <a:effectLst/>
                        </a:rPr>
                        <a:t>100</a:t>
                      </a:r>
                      <a:endParaRPr lang="es-PY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8642380"/>
                  </a:ext>
                </a:extLst>
              </a:tr>
              <a:tr h="221416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1000" u="none" strike="noStrike">
                          <a:effectLst/>
                        </a:rPr>
                        <a:t> ALCANCE NACIONAL*</a:t>
                      </a:r>
                      <a:endParaRPr lang="es-PY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PY" sz="1100" u="none" strike="noStrike">
                          <a:effectLst/>
                        </a:rPr>
                        <a:t>80</a:t>
                      </a:r>
                      <a:endParaRPr lang="es-PY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PY" sz="1100" u="none" strike="noStrike">
                          <a:effectLst/>
                        </a:rPr>
                        <a:t>0</a:t>
                      </a:r>
                      <a:endParaRPr lang="es-PY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PY" sz="1100" u="none" strike="noStrike" dirty="0">
                          <a:effectLst/>
                        </a:rPr>
                        <a:t>19</a:t>
                      </a:r>
                      <a:endParaRPr lang="es-PY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0640271"/>
                  </a:ext>
                </a:extLst>
              </a:tr>
              <a:tr h="2341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200" u="none" strike="noStrike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TOTAL</a:t>
                      </a:r>
                      <a:endParaRPr lang="es-PY" sz="1200" b="1" i="0" u="none" strike="noStrike" dirty="0">
                        <a:solidFill>
                          <a:srgbClr val="000000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PY" sz="1100" u="none" strike="noStrike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18.167</a:t>
                      </a:r>
                      <a:endParaRPr lang="es-PY" sz="1100" b="1" i="0" u="none" strike="noStrike">
                        <a:solidFill>
                          <a:srgbClr val="000000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100" b="1" u="none" strike="noStrike" dirty="0">
                          <a:effectLst/>
                        </a:rPr>
                        <a:t>6.062</a:t>
                      </a:r>
                      <a:endParaRPr lang="es-PY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100" b="1" u="none" strike="noStrike" dirty="0">
                          <a:effectLst/>
                        </a:rPr>
                        <a:t>3.864</a:t>
                      </a:r>
                      <a:endParaRPr lang="es-PY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6249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21976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648</TotalTime>
  <Words>382</Words>
  <Application>Microsoft Office PowerPoint</Application>
  <PresentationFormat>Personalizado</PresentationFormat>
  <Paragraphs>139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Walter Osmar Insfran Sanchez</dc:creator>
  <cp:lastModifiedBy>Anelise Magali González Fretes</cp:lastModifiedBy>
  <cp:revision>62</cp:revision>
  <cp:lastPrinted>2021-12-23T15:24:27Z</cp:lastPrinted>
  <dcterms:created xsi:type="dcterms:W3CDTF">2021-07-24T11:30:35Z</dcterms:created>
  <dcterms:modified xsi:type="dcterms:W3CDTF">2022-01-31T18:33:35Z</dcterms:modified>
</cp:coreProperties>
</file>