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14400213" cy="8999538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333333"/>
    <a:srgbClr val="292929"/>
    <a:srgbClr val="990000"/>
    <a:srgbClr val="708087"/>
    <a:srgbClr val="52646E"/>
    <a:srgbClr val="921A1C"/>
    <a:srgbClr val="96657A"/>
    <a:srgbClr val="718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827" cy="340192"/>
          </a:xfrm>
          <a:prstGeom prst="rect">
            <a:avLst/>
          </a:prstGeom>
        </p:spPr>
        <p:txBody>
          <a:bodyPr vert="horz" lIns="84317" tIns="42158" rIns="84317" bIns="42158" rtlCol="0"/>
          <a:lstStyle>
            <a:lvl1pPr algn="l">
              <a:defRPr sz="11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3395" y="0"/>
            <a:ext cx="4300410" cy="340192"/>
          </a:xfrm>
          <a:prstGeom prst="rect">
            <a:avLst/>
          </a:prstGeom>
        </p:spPr>
        <p:txBody>
          <a:bodyPr vert="horz" lIns="84317" tIns="42158" rIns="84317" bIns="42158" rtlCol="0"/>
          <a:lstStyle>
            <a:lvl1pPr algn="r">
              <a:defRPr sz="1100"/>
            </a:lvl1pPr>
          </a:lstStyle>
          <a:p>
            <a:fld id="{15E586A5-E172-4334-99CA-F0E841150D4A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849313"/>
            <a:ext cx="36687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317" tIns="42158" rIns="84317" bIns="42158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948" y="3271074"/>
            <a:ext cx="7940744" cy="2676892"/>
          </a:xfrm>
          <a:prstGeom prst="rect">
            <a:avLst/>
          </a:prstGeom>
        </p:spPr>
        <p:txBody>
          <a:bodyPr vert="horz" lIns="84317" tIns="42158" rIns="84317" bIns="4215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457484"/>
            <a:ext cx="4301827" cy="340191"/>
          </a:xfrm>
          <a:prstGeom prst="rect">
            <a:avLst/>
          </a:prstGeom>
        </p:spPr>
        <p:txBody>
          <a:bodyPr vert="horz" lIns="84317" tIns="42158" rIns="84317" bIns="42158" rtlCol="0" anchor="b"/>
          <a:lstStyle>
            <a:lvl1pPr algn="l">
              <a:defRPr sz="11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3395" y="6457484"/>
            <a:ext cx="4300410" cy="340191"/>
          </a:xfrm>
          <a:prstGeom prst="rect">
            <a:avLst/>
          </a:prstGeom>
        </p:spPr>
        <p:txBody>
          <a:bodyPr vert="horz" lIns="84317" tIns="42158" rIns="84317" bIns="42158" rtlCol="0" anchor="b"/>
          <a:lstStyle>
            <a:lvl1pPr algn="r">
              <a:defRPr sz="1100"/>
            </a:lvl1pPr>
          </a:lstStyle>
          <a:p>
            <a:fld id="{F140EA3F-DA53-414C-9B3F-DDC5858E05F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4913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EA3F-DA53-414C-9B3F-DDC5858E05FC}" type="slidenum">
              <a:rPr lang="es-PY" smtClean="0"/>
              <a:t>1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0111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86737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9801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2641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331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4361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0814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527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83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6297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387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7556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3C0A-B50E-4180-B15E-61B73C9E2842}" type="datetimeFigureOut">
              <a:rPr lang="es-PY" smtClean="0"/>
              <a:t>05/05/2022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3399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B0E8171-42E3-4CBA-8687-3FCE193DAAB4}"/>
              </a:ext>
            </a:extLst>
          </p:cNvPr>
          <p:cNvSpPr/>
          <p:nvPr/>
        </p:nvSpPr>
        <p:spPr>
          <a:xfrm>
            <a:off x="9690115" y="1548990"/>
            <a:ext cx="4061604" cy="5559041"/>
          </a:xfrm>
          <a:prstGeom prst="rect">
            <a:avLst/>
          </a:prstGeom>
          <a:solidFill>
            <a:srgbClr val="E7E7E7"/>
          </a:solidFill>
          <a:ln>
            <a:solidFill>
              <a:srgbClr val="E7E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 sz="1200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ABEC8F-B840-4B94-A021-DA537EA64F66}"/>
              </a:ext>
            </a:extLst>
          </p:cNvPr>
          <p:cNvSpPr txBox="1"/>
          <p:nvPr/>
        </p:nvSpPr>
        <p:spPr>
          <a:xfrm>
            <a:off x="455863" y="311275"/>
            <a:ext cx="8847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800" b="1" dirty="0">
                <a:solidFill>
                  <a:srgbClr val="921A1C"/>
                </a:solidFill>
              </a:rPr>
              <a:t>Viviendas Gestionadas del MUVH por departamento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45EA61A-3865-4B6D-A7A5-F3EA552861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36" y="7986636"/>
            <a:ext cx="2810262" cy="125882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6CE24B9-8B27-4368-A1EE-B144B70D83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802" y="8256384"/>
            <a:ext cx="2161036" cy="71932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42D84C39-C513-4D8F-965D-FE2E0C14CC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0243" y="8373507"/>
            <a:ext cx="1033274" cy="518161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886DE79B-A5E2-4AA6-9773-5DEAF938FA50}"/>
              </a:ext>
            </a:extLst>
          </p:cNvPr>
          <p:cNvSpPr txBox="1"/>
          <p:nvPr/>
        </p:nvSpPr>
        <p:spPr>
          <a:xfrm>
            <a:off x="10354235" y="311275"/>
            <a:ext cx="2708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4800" b="1" dirty="0">
                <a:solidFill>
                  <a:srgbClr val="52646E"/>
                </a:solidFill>
              </a:rPr>
              <a:t>   </a:t>
            </a:r>
            <a:r>
              <a:rPr lang="es-PY" sz="4800" b="1" dirty="0">
                <a:solidFill>
                  <a:srgbClr val="990000"/>
                </a:solidFill>
              </a:rPr>
              <a:t>28.364</a:t>
            </a:r>
          </a:p>
          <a:p>
            <a:endParaRPr lang="es-PY" sz="4800" b="1" dirty="0">
              <a:solidFill>
                <a:srgbClr val="990000"/>
              </a:solidFill>
            </a:endParaRPr>
          </a:p>
          <a:p>
            <a:endParaRPr lang="es-PY" sz="4800" b="1" dirty="0">
              <a:solidFill>
                <a:srgbClr val="990000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F25EF5E1-7988-43A0-858C-4CB288EDA359}"/>
              </a:ext>
            </a:extLst>
          </p:cNvPr>
          <p:cNvCxnSpPr>
            <a:cxnSpLocks/>
          </p:cNvCxnSpPr>
          <p:nvPr/>
        </p:nvCxnSpPr>
        <p:spPr>
          <a:xfrm>
            <a:off x="489458" y="7697378"/>
            <a:ext cx="13334843" cy="0"/>
          </a:xfrm>
          <a:prstGeom prst="line">
            <a:avLst/>
          </a:prstGeom>
          <a:ln w="19050">
            <a:solidFill>
              <a:srgbClr val="5264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ángulo 146">
            <a:extLst>
              <a:ext uri="{FF2B5EF4-FFF2-40B4-BE49-F238E27FC236}">
                <a16:creationId xmlns:a16="http://schemas.microsoft.com/office/drawing/2014/main" id="{3B7916D4-6735-478D-B63F-59EF1C82728E}"/>
              </a:ext>
            </a:extLst>
          </p:cNvPr>
          <p:cNvSpPr/>
          <p:nvPr/>
        </p:nvSpPr>
        <p:spPr>
          <a:xfrm>
            <a:off x="1120572" y="795535"/>
            <a:ext cx="6764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PY" b="1" dirty="0">
                <a:solidFill>
                  <a:srgbClr val="4D4D4D"/>
                </a:solidFill>
              </a:rPr>
              <a:t>Gobierno del Pdte. Mario </a:t>
            </a:r>
            <a:r>
              <a:rPr lang="es-PY" b="1" dirty="0" err="1">
                <a:solidFill>
                  <a:srgbClr val="4D4D4D"/>
                </a:solidFill>
              </a:rPr>
              <a:t>Abdo</a:t>
            </a:r>
            <a:r>
              <a:rPr lang="es-PY" b="1" dirty="0">
                <a:solidFill>
                  <a:srgbClr val="4D4D4D"/>
                </a:solidFill>
              </a:rPr>
              <a:t> Benítez de agosto 2018 a marzo 2022</a:t>
            </a:r>
          </a:p>
        </p:txBody>
      </p:sp>
      <p:grpSp>
        <p:nvGrpSpPr>
          <p:cNvPr id="225" name="Grupo 224">
            <a:extLst>
              <a:ext uri="{FF2B5EF4-FFF2-40B4-BE49-F238E27FC236}">
                <a16:creationId xmlns:a16="http://schemas.microsoft.com/office/drawing/2014/main" id="{378D37AF-8D96-499A-9686-3D758ED8E977}"/>
              </a:ext>
            </a:extLst>
          </p:cNvPr>
          <p:cNvGrpSpPr/>
          <p:nvPr/>
        </p:nvGrpSpPr>
        <p:grpSpPr>
          <a:xfrm>
            <a:off x="485213" y="1686967"/>
            <a:ext cx="8818265" cy="5750136"/>
            <a:chOff x="826341" y="1886962"/>
            <a:chExt cx="8818265" cy="5750136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3237961C-4643-4A56-A954-C7A3313020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33" t="9470" r="13047" b="6064"/>
            <a:stretch/>
          </p:blipFill>
          <p:spPr>
            <a:xfrm>
              <a:off x="2135801" y="1999798"/>
              <a:ext cx="5474495" cy="5579590"/>
            </a:xfrm>
            <a:prstGeom prst="rect">
              <a:avLst/>
            </a:prstGeom>
          </p:spPr>
        </p:pic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C2A1BF9D-1130-4F06-9344-FF01EE393701}"/>
                </a:ext>
              </a:extLst>
            </p:cNvPr>
            <p:cNvGrpSpPr/>
            <p:nvPr/>
          </p:nvGrpSpPr>
          <p:grpSpPr>
            <a:xfrm>
              <a:off x="5630809" y="4195478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21" name="Lágrima 20">
                <a:extLst>
                  <a:ext uri="{FF2B5EF4-FFF2-40B4-BE49-F238E27FC236}">
                    <a16:creationId xmlns:a16="http://schemas.microsoft.com/office/drawing/2014/main" id="{E4FD09A8-C4A3-4DAA-9E78-C99014C9DC1A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22" name="Diagrama de flujo: conector 21">
                <a:extLst>
                  <a:ext uri="{FF2B5EF4-FFF2-40B4-BE49-F238E27FC236}">
                    <a16:creationId xmlns:a16="http://schemas.microsoft.com/office/drawing/2014/main" id="{EA21876D-5305-4751-8BDE-B7A0B35C665D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96412DFC-0D57-4468-B8CB-C14FD8B0E0F0}"/>
                </a:ext>
              </a:extLst>
            </p:cNvPr>
            <p:cNvGrpSpPr/>
            <p:nvPr/>
          </p:nvGrpSpPr>
          <p:grpSpPr>
            <a:xfrm>
              <a:off x="6115605" y="1929561"/>
              <a:ext cx="1768433" cy="697122"/>
              <a:chOff x="6355313" y="1708538"/>
              <a:chExt cx="1768433" cy="697122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D8124862-6397-4FC3-8220-2EC66E28643F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6843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52646E"/>
                    </a:solidFill>
                  </a:rPr>
                  <a:t>Departamento de Concepción</a:t>
                </a:r>
              </a:p>
            </p:txBody>
          </p:sp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4D7F5351-4571-4A84-A272-2F7F5A899A4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6645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1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.430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6D53A9E9-55A8-42DC-AAF9-52D421025E6A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748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179 viviendas</a:t>
                </a:r>
                <a:endParaRPr lang="es-PY" sz="900" i="1" dirty="0"/>
              </a:p>
            </p:txBody>
          </p:sp>
        </p:grpSp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CEB2CDEA-8974-462F-803B-9F6B41020CF7}"/>
                </a:ext>
              </a:extLst>
            </p:cNvPr>
            <p:cNvGrpSpPr/>
            <p:nvPr/>
          </p:nvGrpSpPr>
          <p:grpSpPr>
            <a:xfrm>
              <a:off x="6413054" y="2580668"/>
              <a:ext cx="1691489" cy="697122"/>
              <a:chOff x="6355313" y="1708538"/>
              <a:chExt cx="1691489" cy="697122"/>
            </a:xfrm>
          </p:grpSpPr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9F2AFCAF-DB22-4B4F-A26E-F5550AFF32FA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91489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52646E"/>
                    </a:solidFill>
                  </a:rPr>
                  <a:t>Departamento de San Pedro</a:t>
                </a:r>
              </a:p>
            </p:txBody>
          </p:sp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82D23CED-D3CF-4446-8DEB-F0EB39AFF67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4080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1.989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000794F0-4AD6-4719-905E-BAA8D330BA95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956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11 viviendas</a:t>
                </a:r>
                <a:endParaRPr lang="es-PY" sz="900" i="1" dirty="0"/>
              </a:p>
            </p:txBody>
          </p:sp>
        </p:grpSp>
        <p:grpSp>
          <p:nvGrpSpPr>
            <p:cNvPr id="39" name="Grupo 38">
              <a:extLst>
                <a:ext uri="{FF2B5EF4-FFF2-40B4-BE49-F238E27FC236}">
                  <a16:creationId xmlns:a16="http://schemas.microsoft.com/office/drawing/2014/main" id="{9D548677-5701-4B1C-939B-4BDD347A8733}"/>
                </a:ext>
              </a:extLst>
            </p:cNvPr>
            <p:cNvGrpSpPr/>
            <p:nvPr/>
          </p:nvGrpSpPr>
          <p:grpSpPr>
            <a:xfrm>
              <a:off x="7890671" y="3157261"/>
              <a:ext cx="1694695" cy="697122"/>
              <a:chOff x="6355313" y="1708538"/>
              <a:chExt cx="1694695" cy="697122"/>
            </a:xfrm>
          </p:grpSpPr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8B75AA86-6279-4EF3-9369-55CC33B4742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94695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Amambay</a:t>
                </a:r>
              </a:p>
            </p:txBody>
          </p:sp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EB16835B-EE3B-4E4F-8920-F38D31EF0C6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253 viviendas</a:t>
                </a:r>
                <a:endParaRPr lang="es-PY" sz="900" i="1" dirty="0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36851DD6-1458-4BBA-956A-340B03A122C3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387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 , 2 viviendas</a:t>
                </a:r>
                <a:endParaRPr lang="es-PY" sz="900" i="1" dirty="0"/>
              </a:p>
            </p:txBody>
          </p:sp>
        </p:grpSp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47960559-8950-4202-9173-85E6DC16EA42}"/>
                </a:ext>
              </a:extLst>
            </p:cNvPr>
            <p:cNvGrpSpPr/>
            <p:nvPr/>
          </p:nvGrpSpPr>
          <p:grpSpPr>
            <a:xfrm>
              <a:off x="7923473" y="3799351"/>
              <a:ext cx="1659429" cy="829920"/>
              <a:chOff x="6355313" y="1708538"/>
              <a:chExt cx="1659429" cy="829920"/>
            </a:xfrm>
          </p:grpSpPr>
          <p:sp>
            <p:nvSpPr>
              <p:cNvPr id="44" name="Rectángulo 43">
                <a:extLst>
                  <a:ext uri="{FF2B5EF4-FFF2-40B4-BE49-F238E27FC236}">
                    <a16:creationId xmlns:a16="http://schemas.microsoft.com/office/drawing/2014/main" id="{46AC1F4B-BD44-485C-A33C-E1B0094729A3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59429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Caaguazú</a:t>
                </a:r>
              </a:p>
            </p:txBody>
          </p:sp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11DE5939-2B74-447C-978F-1B4279C02DE0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2477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1.706 viviendas</a:t>
                </a:r>
              </a:p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1.084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79 viviendas</a:t>
                </a:r>
              </a:p>
              <a:p>
                <a:endParaRPr lang="es-PY" sz="900" i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" name="Rectángulo 45">
                <a:extLst>
                  <a:ext uri="{FF2B5EF4-FFF2-40B4-BE49-F238E27FC236}">
                    <a16:creationId xmlns:a16="http://schemas.microsoft.com/office/drawing/2014/main" id="{EEFED048-2C7E-4F7C-8513-D102B262F3C6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28725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   </a:t>
                </a:r>
                <a:endParaRPr lang="es-PY" sz="900" i="1" dirty="0"/>
              </a:p>
            </p:txBody>
          </p:sp>
        </p:grpSp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E20C0186-4D0F-45D6-A8D8-6347C028F7A4}"/>
                </a:ext>
              </a:extLst>
            </p:cNvPr>
            <p:cNvGrpSpPr/>
            <p:nvPr/>
          </p:nvGrpSpPr>
          <p:grpSpPr>
            <a:xfrm>
              <a:off x="7878757" y="4403575"/>
              <a:ext cx="1717137" cy="697122"/>
              <a:chOff x="6355313" y="1708538"/>
              <a:chExt cx="1717137" cy="697122"/>
            </a:xfrm>
          </p:grpSpPr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C769C628-2442-421B-8355-7D25CDF0EB58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17137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Canindeyú</a:t>
                </a:r>
              </a:p>
            </p:txBody>
          </p:sp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14ECCA1E-CA1C-458C-B816-0880CDE141C0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714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1.413 viviendas</a:t>
                </a:r>
                <a:endParaRPr lang="es-PY" sz="900" i="1" dirty="0"/>
              </a:p>
            </p:txBody>
          </p:sp>
          <p:sp>
            <p:nvSpPr>
              <p:cNvPr id="50" name="Rectángulo 49">
                <a:extLst>
                  <a:ext uri="{FF2B5EF4-FFF2-40B4-BE49-F238E27FC236}">
                    <a16:creationId xmlns:a16="http://schemas.microsoft.com/office/drawing/2014/main" id="{41291A4E-C462-4220-92AD-4B5F0FC4E1D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734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 , 41 viviendas</a:t>
                </a:r>
                <a:endParaRPr lang="es-PY" sz="900" i="1" dirty="0"/>
              </a:p>
            </p:txBody>
          </p:sp>
        </p:grp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7F130E2E-E6F7-416A-B4CB-2B561643BB8A}"/>
                </a:ext>
              </a:extLst>
            </p:cNvPr>
            <p:cNvGrpSpPr/>
            <p:nvPr/>
          </p:nvGrpSpPr>
          <p:grpSpPr>
            <a:xfrm>
              <a:off x="7868158" y="4942184"/>
              <a:ext cx="1776448" cy="697122"/>
              <a:chOff x="6355313" y="1708538"/>
              <a:chExt cx="1776448" cy="697122"/>
            </a:xfrm>
          </p:grpSpPr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57B78A65-74E8-4820-B0A8-F417A9A9CF9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7644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Alto Paraná</a:t>
                </a:r>
              </a:p>
            </p:txBody>
          </p:sp>
          <p:sp>
            <p:nvSpPr>
              <p:cNvPr id="53" name="Rectángulo 52">
                <a:extLst>
                  <a:ext uri="{FF2B5EF4-FFF2-40B4-BE49-F238E27FC236}">
                    <a16:creationId xmlns:a16="http://schemas.microsoft.com/office/drawing/2014/main" id="{C18259B3-A351-4D20-BADF-B9957B8CFF61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1.209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C8155ECA-69C7-40EA-8E7D-6785CC218D64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516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72 viviendas</a:t>
                </a:r>
                <a:endParaRPr lang="es-PY" sz="900" i="1" dirty="0"/>
              </a:p>
            </p:txBody>
          </p:sp>
        </p:grpSp>
        <p:grpSp>
          <p:nvGrpSpPr>
            <p:cNvPr id="55" name="Grupo 54">
              <a:extLst>
                <a:ext uri="{FF2B5EF4-FFF2-40B4-BE49-F238E27FC236}">
                  <a16:creationId xmlns:a16="http://schemas.microsoft.com/office/drawing/2014/main" id="{7D03A7AB-23D9-40F6-B92D-AAE24FD3477E}"/>
                </a:ext>
              </a:extLst>
            </p:cNvPr>
            <p:cNvGrpSpPr/>
            <p:nvPr/>
          </p:nvGrpSpPr>
          <p:grpSpPr>
            <a:xfrm>
              <a:off x="7561654" y="5573179"/>
              <a:ext cx="1525147" cy="697122"/>
              <a:chOff x="6355313" y="1708538"/>
              <a:chExt cx="1525147" cy="697122"/>
            </a:xfrm>
          </p:grpSpPr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2BAE99A4-E56D-4B87-8717-B27EFCE03DD9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50714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Guairá</a:t>
                </a:r>
              </a:p>
            </p:txBody>
          </p:sp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F44B3A06-3F46-4922-8A39-EFDFCB963F05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1.040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58" name="Rectángulo 57">
                <a:extLst>
                  <a:ext uri="{FF2B5EF4-FFF2-40B4-BE49-F238E27FC236}">
                    <a16:creationId xmlns:a16="http://schemas.microsoft.com/office/drawing/2014/main" id="{0D9F8324-2FB9-4573-A067-C7CD53318EA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207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0 viviendas</a:t>
                </a:r>
                <a:endParaRPr lang="es-PY" sz="900" i="1" dirty="0"/>
              </a:p>
            </p:txBody>
          </p:sp>
        </p:grpSp>
        <p:grpSp>
          <p:nvGrpSpPr>
            <p:cNvPr id="59" name="Grupo 58">
              <a:extLst>
                <a:ext uri="{FF2B5EF4-FFF2-40B4-BE49-F238E27FC236}">
                  <a16:creationId xmlns:a16="http://schemas.microsoft.com/office/drawing/2014/main" id="{2BA447F4-F257-4C87-9D44-F7AC33B471DB}"/>
                </a:ext>
              </a:extLst>
            </p:cNvPr>
            <p:cNvGrpSpPr/>
            <p:nvPr/>
          </p:nvGrpSpPr>
          <p:grpSpPr>
            <a:xfrm>
              <a:off x="7849101" y="6278593"/>
              <a:ext cx="1592103" cy="697122"/>
              <a:chOff x="6355313" y="1708538"/>
              <a:chExt cx="1592103" cy="697122"/>
            </a:xfrm>
          </p:grpSpPr>
          <p:sp>
            <p:nvSpPr>
              <p:cNvPr id="60" name="Rectángulo 59">
                <a:extLst>
                  <a:ext uri="{FF2B5EF4-FFF2-40B4-BE49-F238E27FC236}">
                    <a16:creationId xmlns:a16="http://schemas.microsoft.com/office/drawing/2014/main" id="{8B248277-8EC4-4792-911D-60500E891AB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59210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Caazapá</a:t>
                </a:r>
              </a:p>
            </p:txBody>
          </p:sp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4D26A467-2CC0-4BD0-8F83-3E0E5462129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678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6F2E5757-934E-4BF9-8D41-6D120817CA7C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355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1 vivienda</a:t>
                </a:r>
              </a:p>
            </p:txBody>
          </p:sp>
        </p:grpSp>
        <p:grpSp>
          <p:nvGrpSpPr>
            <p:cNvPr id="63" name="Grupo 62">
              <a:extLst>
                <a:ext uri="{FF2B5EF4-FFF2-40B4-BE49-F238E27FC236}">
                  <a16:creationId xmlns:a16="http://schemas.microsoft.com/office/drawing/2014/main" id="{1DD96879-8F3F-4774-9321-299E033C89B1}"/>
                </a:ext>
              </a:extLst>
            </p:cNvPr>
            <p:cNvGrpSpPr/>
            <p:nvPr/>
          </p:nvGrpSpPr>
          <p:grpSpPr>
            <a:xfrm>
              <a:off x="7554032" y="6939976"/>
              <a:ext cx="1525147" cy="697122"/>
              <a:chOff x="6355313" y="1708538"/>
              <a:chExt cx="1525147" cy="697122"/>
            </a:xfrm>
          </p:grpSpPr>
          <p:sp>
            <p:nvSpPr>
              <p:cNvPr id="64" name="Rectángulo 63">
                <a:extLst>
                  <a:ext uri="{FF2B5EF4-FFF2-40B4-BE49-F238E27FC236}">
                    <a16:creationId xmlns:a16="http://schemas.microsoft.com/office/drawing/2014/main" id="{FAD8B8C3-E03E-4119-9D02-F387E8D31982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495922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Itapúa</a:t>
                </a:r>
              </a:p>
            </p:txBody>
          </p:sp>
          <p:sp>
            <p:nvSpPr>
              <p:cNvPr id="65" name="Rectángulo 64">
                <a:extLst>
                  <a:ext uri="{FF2B5EF4-FFF2-40B4-BE49-F238E27FC236}">
                    <a16:creationId xmlns:a16="http://schemas.microsoft.com/office/drawing/2014/main" id="{1DA63EC6-EAE9-4B48-997C-D841C4AE795B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1.351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66" name="Rectángulo 65">
                <a:extLst>
                  <a:ext uri="{FF2B5EF4-FFF2-40B4-BE49-F238E27FC236}">
                    <a16:creationId xmlns:a16="http://schemas.microsoft.com/office/drawing/2014/main" id="{A2321BF8-0FED-4649-BF7A-84C380AAE585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403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35 viviendas</a:t>
                </a:r>
                <a:endParaRPr lang="es-PY" sz="900" i="1" dirty="0"/>
              </a:p>
            </p:txBody>
          </p:sp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A6D72348-814B-4B9A-AE1E-66681A718005}"/>
                </a:ext>
              </a:extLst>
            </p:cNvPr>
            <p:cNvGrpSpPr/>
            <p:nvPr/>
          </p:nvGrpSpPr>
          <p:grpSpPr>
            <a:xfrm>
              <a:off x="889947" y="1886962"/>
              <a:ext cx="1436983" cy="697122"/>
              <a:chOff x="6355313" y="1708538"/>
              <a:chExt cx="1436983" cy="697122"/>
            </a:xfrm>
          </p:grpSpPr>
          <p:sp>
            <p:nvSpPr>
              <p:cNvPr id="68" name="Rectángulo 67">
                <a:extLst>
                  <a:ext uri="{FF2B5EF4-FFF2-40B4-BE49-F238E27FC236}">
                    <a16:creationId xmlns:a16="http://schemas.microsoft.com/office/drawing/2014/main" id="{65A26CC9-81BC-4A4E-BB1F-B8BFD44EECE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928459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Alto Paraguay</a:t>
                </a:r>
              </a:p>
            </p:txBody>
          </p:sp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F52DD95E-9CCD-46A6-970A-5979D9126CBF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120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70" name="Rectángulo 69">
                <a:extLst>
                  <a:ext uri="{FF2B5EF4-FFF2-40B4-BE49-F238E27FC236}">
                    <a16:creationId xmlns:a16="http://schemas.microsoft.com/office/drawing/2014/main" id="{939E37F6-207E-4B69-9356-2DAC1D0DB994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100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0 vivienda</a:t>
                </a:r>
                <a:endParaRPr lang="es-PY" sz="900" i="1" dirty="0"/>
              </a:p>
            </p:txBody>
          </p:sp>
        </p:grpSp>
        <p:grpSp>
          <p:nvGrpSpPr>
            <p:cNvPr id="71" name="Grupo 70">
              <a:extLst>
                <a:ext uri="{FF2B5EF4-FFF2-40B4-BE49-F238E27FC236}">
                  <a16:creationId xmlns:a16="http://schemas.microsoft.com/office/drawing/2014/main" id="{443800F3-EA5E-4E0D-BE8A-C2E16056F133}"/>
                </a:ext>
              </a:extLst>
            </p:cNvPr>
            <p:cNvGrpSpPr/>
            <p:nvPr/>
          </p:nvGrpSpPr>
          <p:grpSpPr>
            <a:xfrm>
              <a:off x="884107" y="2813300"/>
              <a:ext cx="1680268" cy="697122"/>
              <a:chOff x="6355313" y="1708538"/>
              <a:chExt cx="1680268" cy="697122"/>
            </a:xfrm>
          </p:grpSpPr>
          <p:sp>
            <p:nvSpPr>
              <p:cNvPr id="72" name="Rectángulo 71">
                <a:extLst>
                  <a:ext uri="{FF2B5EF4-FFF2-40B4-BE49-F238E27FC236}">
                    <a16:creationId xmlns:a16="http://schemas.microsoft.com/office/drawing/2014/main" id="{CD1298B8-1B8F-49FE-8BAA-1F8DE5017F3D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8026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Boquerón</a:t>
                </a:r>
              </a:p>
            </p:txBody>
          </p:sp>
          <p:sp>
            <p:nvSpPr>
              <p:cNvPr id="73" name="Rectángulo 72">
                <a:extLst>
                  <a:ext uri="{FF2B5EF4-FFF2-40B4-BE49-F238E27FC236}">
                    <a16:creationId xmlns:a16="http://schemas.microsoft.com/office/drawing/2014/main" id="{7D0C1051-5E0F-4467-86E8-500962DBECB5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436 viviendas</a:t>
                </a:r>
                <a:endParaRPr lang="es-PY" sz="900" i="1" dirty="0"/>
              </a:p>
            </p:txBody>
          </p:sp>
          <p:sp>
            <p:nvSpPr>
              <p:cNvPr id="74" name="Rectángulo 73">
                <a:extLst>
                  <a:ext uri="{FF2B5EF4-FFF2-40B4-BE49-F238E27FC236}">
                    <a16:creationId xmlns:a16="http://schemas.microsoft.com/office/drawing/2014/main" id="{AB5EDB0D-E27C-4C3A-B5DF-685918EC7157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341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2 viviendas</a:t>
                </a:r>
                <a:endParaRPr lang="es-PY" sz="900" i="1" dirty="0"/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181500A9-D422-4639-8D0E-99E91479734F}"/>
                </a:ext>
              </a:extLst>
            </p:cNvPr>
            <p:cNvGrpSpPr/>
            <p:nvPr/>
          </p:nvGrpSpPr>
          <p:grpSpPr>
            <a:xfrm>
              <a:off x="826341" y="4015152"/>
              <a:ext cx="1713931" cy="697122"/>
              <a:chOff x="6355313" y="1708538"/>
              <a:chExt cx="1713931" cy="697122"/>
            </a:xfrm>
          </p:grpSpPr>
          <p:sp>
            <p:nvSpPr>
              <p:cNvPr id="76" name="Rectángulo 75">
                <a:extLst>
                  <a:ext uri="{FF2B5EF4-FFF2-40B4-BE49-F238E27FC236}">
                    <a16:creationId xmlns:a16="http://schemas.microsoft.com/office/drawing/2014/main" id="{4AA23C93-9B33-490A-891D-CBE90B6BF61A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13931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Pte. Hayes</a:t>
                </a:r>
              </a:p>
            </p:txBody>
          </p:sp>
          <p:sp>
            <p:nvSpPr>
              <p:cNvPr id="77" name="Rectángulo 76">
                <a:extLst>
                  <a:ext uri="{FF2B5EF4-FFF2-40B4-BE49-F238E27FC236}">
                    <a16:creationId xmlns:a16="http://schemas.microsoft.com/office/drawing/2014/main" id="{863DA493-B3FA-49F1-8CCC-9F4FF3B6AFF9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1.805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78" name="Rectángulo 77">
                <a:extLst>
                  <a:ext uri="{FF2B5EF4-FFF2-40B4-BE49-F238E27FC236}">
                    <a16:creationId xmlns:a16="http://schemas.microsoft.com/office/drawing/2014/main" id="{4AAC4765-624A-43ED-949C-728BF0C9F260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398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49 viviendas</a:t>
                </a:r>
                <a:endParaRPr lang="es-PY" sz="900" i="1" dirty="0"/>
              </a:p>
            </p:txBody>
          </p:sp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1957B9AF-89A0-4ADE-9A5D-ED9AE4ACC194}"/>
                </a:ext>
              </a:extLst>
            </p:cNvPr>
            <p:cNvGrpSpPr/>
            <p:nvPr/>
          </p:nvGrpSpPr>
          <p:grpSpPr>
            <a:xfrm>
              <a:off x="1277473" y="4734133"/>
              <a:ext cx="1672253" cy="697122"/>
              <a:chOff x="6355313" y="1708538"/>
              <a:chExt cx="1672253" cy="697122"/>
            </a:xfrm>
          </p:grpSpPr>
          <p:sp>
            <p:nvSpPr>
              <p:cNvPr id="80" name="Rectángulo 79">
                <a:extLst>
                  <a:ext uri="{FF2B5EF4-FFF2-40B4-BE49-F238E27FC236}">
                    <a16:creationId xmlns:a16="http://schemas.microsoft.com/office/drawing/2014/main" id="{5C53FA51-055C-41FD-908F-95ABFDF3F965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7225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Cordillera</a:t>
                </a:r>
              </a:p>
            </p:txBody>
          </p:sp>
          <p:sp>
            <p:nvSpPr>
              <p:cNvPr id="81" name="Rectángulo 80">
                <a:extLst>
                  <a:ext uri="{FF2B5EF4-FFF2-40B4-BE49-F238E27FC236}">
                    <a16:creationId xmlns:a16="http://schemas.microsoft.com/office/drawing/2014/main" id="{AA9607EE-6720-4E30-9CB7-E49DD6A6E955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0775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762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82" name="Rectángulo 81">
                <a:extLst>
                  <a:ext uri="{FF2B5EF4-FFF2-40B4-BE49-F238E27FC236}">
                    <a16:creationId xmlns:a16="http://schemas.microsoft.com/office/drawing/2014/main" id="{41CEB95F-E6D8-4114-AAEE-3511DEB6B402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2538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36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13 viviendas</a:t>
                </a:r>
                <a:endParaRPr lang="es-PY" sz="900" i="1" dirty="0"/>
              </a:p>
            </p:txBody>
          </p:sp>
        </p:grpSp>
        <p:grpSp>
          <p:nvGrpSpPr>
            <p:cNvPr id="83" name="Grupo 82">
              <a:extLst>
                <a:ext uri="{FF2B5EF4-FFF2-40B4-BE49-F238E27FC236}">
                  <a16:creationId xmlns:a16="http://schemas.microsoft.com/office/drawing/2014/main" id="{DB7ED8D7-74BA-4A9E-AD29-609D5E5501B2}"/>
                </a:ext>
              </a:extLst>
            </p:cNvPr>
            <p:cNvGrpSpPr/>
            <p:nvPr/>
          </p:nvGrpSpPr>
          <p:grpSpPr>
            <a:xfrm>
              <a:off x="2661408" y="5293868"/>
              <a:ext cx="1539204" cy="697122"/>
              <a:chOff x="6355313" y="1708538"/>
              <a:chExt cx="1539204" cy="697122"/>
            </a:xfrm>
          </p:grpSpPr>
          <p:sp>
            <p:nvSpPr>
              <p:cNvPr id="84" name="Rectángulo 83">
                <a:extLst>
                  <a:ext uri="{FF2B5EF4-FFF2-40B4-BE49-F238E27FC236}">
                    <a16:creationId xmlns:a16="http://schemas.microsoft.com/office/drawing/2014/main" id="{893ADA77-A846-419D-AF47-15BE6BF48AE4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53920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Central</a:t>
                </a:r>
              </a:p>
            </p:txBody>
          </p:sp>
          <p:sp>
            <p:nvSpPr>
              <p:cNvPr id="85" name="Rectángulo 84">
                <a:extLst>
                  <a:ext uri="{FF2B5EF4-FFF2-40B4-BE49-F238E27FC236}">
                    <a16:creationId xmlns:a16="http://schemas.microsoft.com/office/drawing/2014/main" id="{197A09C5-B8A7-41EB-841F-66512A392732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8309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4.294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86" name="Rectángulo 85">
                <a:extLst>
                  <a:ext uri="{FF2B5EF4-FFF2-40B4-BE49-F238E27FC236}">
                    <a16:creationId xmlns:a16="http://schemas.microsoft.com/office/drawing/2014/main" id="{55D88991-1290-444A-B781-FF735C583850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981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1.508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229 viviendas</a:t>
                </a:r>
                <a:endParaRPr lang="es-PY" sz="900" i="1" dirty="0"/>
              </a:p>
            </p:txBody>
          </p:sp>
        </p:grpSp>
        <p:grpSp>
          <p:nvGrpSpPr>
            <p:cNvPr id="87" name="Grupo 86">
              <a:extLst>
                <a:ext uri="{FF2B5EF4-FFF2-40B4-BE49-F238E27FC236}">
                  <a16:creationId xmlns:a16="http://schemas.microsoft.com/office/drawing/2014/main" id="{00751EDC-6968-4E9D-887D-6419E832DFAB}"/>
                </a:ext>
              </a:extLst>
            </p:cNvPr>
            <p:cNvGrpSpPr/>
            <p:nvPr/>
          </p:nvGrpSpPr>
          <p:grpSpPr>
            <a:xfrm>
              <a:off x="1328871" y="5947131"/>
              <a:ext cx="1662635" cy="697122"/>
              <a:chOff x="6355313" y="1708538"/>
              <a:chExt cx="1662635" cy="697122"/>
            </a:xfrm>
          </p:grpSpPr>
          <p:sp>
            <p:nvSpPr>
              <p:cNvPr id="88" name="Rectángulo 87">
                <a:extLst>
                  <a:ext uri="{FF2B5EF4-FFF2-40B4-BE49-F238E27FC236}">
                    <a16:creationId xmlns:a16="http://schemas.microsoft.com/office/drawing/2014/main" id="{7FAF757C-06A9-4346-B7C2-D06A05ACA758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62635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Paraguarí</a:t>
                </a:r>
              </a:p>
            </p:txBody>
          </p:sp>
          <p:sp>
            <p:nvSpPr>
              <p:cNvPr id="89" name="Rectángulo 88">
                <a:extLst>
                  <a:ext uri="{FF2B5EF4-FFF2-40B4-BE49-F238E27FC236}">
                    <a16:creationId xmlns:a16="http://schemas.microsoft.com/office/drawing/2014/main" id="{7F1BBCC0-A885-41C2-93A1-BB6402F1302B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46230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468 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90" name="Rectángulo 89">
                <a:extLst>
                  <a:ext uri="{FF2B5EF4-FFF2-40B4-BE49-F238E27FC236}">
                    <a16:creationId xmlns:a16="http://schemas.microsoft.com/office/drawing/2014/main" id="{4D0BE84F-66B2-46F6-B9F4-F009D500DF4A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2538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11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2 viviendas</a:t>
                </a:r>
                <a:endParaRPr lang="es-PY" sz="900" i="1" dirty="0"/>
              </a:p>
            </p:txBody>
          </p:sp>
        </p:grpSp>
        <p:grpSp>
          <p:nvGrpSpPr>
            <p:cNvPr id="91" name="Grupo 90">
              <a:extLst>
                <a:ext uri="{FF2B5EF4-FFF2-40B4-BE49-F238E27FC236}">
                  <a16:creationId xmlns:a16="http://schemas.microsoft.com/office/drawing/2014/main" id="{42B0F0EE-4F11-48A8-8F48-3545DB083F14}"/>
                </a:ext>
              </a:extLst>
            </p:cNvPr>
            <p:cNvGrpSpPr/>
            <p:nvPr/>
          </p:nvGrpSpPr>
          <p:grpSpPr>
            <a:xfrm>
              <a:off x="3036013" y="6327748"/>
              <a:ext cx="1635384" cy="697122"/>
              <a:chOff x="6355313" y="1708538"/>
              <a:chExt cx="1635384" cy="697122"/>
            </a:xfrm>
          </p:grpSpPr>
          <p:sp>
            <p:nvSpPr>
              <p:cNvPr id="92" name="Rectángulo 91">
                <a:extLst>
                  <a:ext uri="{FF2B5EF4-FFF2-40B4-BE49-F238E27FC236}">
                    <a16:creationId xmlns:a16="http://schemas.microsoft.com/office/drawing/2014/main" id="{C8EC3111-8D25-4BAE-899C-69FC0FE0D471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3538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Misiones</a:t>
                </a:r>
              </a:p>
            </p:txBody>
          </p:sp>
          <p:sp>
            <p:nvSpPr>
              <p:cNvPr id="93" name="Rectángulo 92">
                <a:extLst>
                  <a:ext uri="{FF2B5EF4-FFF2-40B4-BE49-F238E27FC236}">
                    <a16:creationId xmlns:a16="http://schemas.microsoft.com/office/drawing/2014/main" id="{6BDC40DF-88C1-4216-A03B-167A2C0FBC32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291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94" name="Rectángulo 93">
                <a:extLst>
                  <a:ext uri="{FF2B5EF4-FFF2-40B4-BE49-F238E27FC236}">
                    <a16:creationId xmlns:a16="http://schemas.microsoft.com/office/drawing/2014/main" id="{834A42E8-38C0-41E8-BF20-7E55E1C0DB0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2538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58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1 vivienda</a:t>
                </a:r>
                <a:endParaRPr lang="es-PY" sz="900" i="1" dirty="0"/>
              </a:p>
            </p:txBody>
          </p:sp>
        </p:grpSp>
        <p:grpSp>
          <p:nvGrpSpPr>
            <p:cNvPr id="95" name="Grupo 94">
              <a:extLst>
                <a:ext uri="{FF2B5EF4-FFF2-40B4-BE49-F238E27FC236}">
                  <a16:creationId xmlns:a16="http://schemas.microsoft.com/office/drawing/2014/main" id="{9633A642-02C4-4BCD-BCFB-E4EFC923C171}"/>
                </a:ext>
              </a:extLst>
            </p:cNvPr>
            <p:cNvGrpSpPr/>
            <p:nvPr/>
          </p:nvGrpSpPr>
          <p:grpSpPr>
            <a:xfrm>
              <a:off x="1338452" y="6936626"/>
              <a:ext cx="1731564" cy="697122"/>
              <a:chOff x="6355313" y="1708538"/>
              <a:chExt cx="1731564" cy="697122"/>
            </a:xfrm>
          </p:grpSpPr>
          <p:sp>
            <p:nvSpPr>
              <p:cNvPr id="96" name="Rectángulo 95">
                <a:extLst>
                  <a:ext uri="{FF2B5EF4-FFF2-40B4-BE49-F238E27FC236}">
                    <a16:creationId xmlns:a16="http://schemas.microsoft.com/office/drawing/2014/main" id="{52BEC73E-105F-42F4-B66C-0D97654D700E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3156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Ñeembucú</a:t>
                </a:r>
              </a:p>
            </p:txBody>
          </p:sp>
          <p:sp>
            <p:nvSpPr>
              <p:cNvPr id="97" name="Rectángulo 96">
                <a:extLst>
                  <a:ext uri="{FF2B5EF4-FFF2-40B4-BE49-F238E27FC236}">
                    <a16:creationId xmlns:a16="http://schemas.microsoft.com/office/drawing/2014/main" id="{46098A82-D73E-4337-AC73-F924C95EFA0D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105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98" name="Rectángulo 97">
                <a:extLst>
                  <a:ext uri="{FF2B5EF4-FFF2-40B4-BE49-F238E27FC236}">
                    <a16:creationId xmlns:a16="http://schemas.microsoft.com/office/drawing/2014/main" id="{3C7A36A2-E8FE-495D-B775-304E7802F4A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150 viviendas</a:t>
                </a:r>
              </a:p>
              <a:p>
                <a:r>
                  <a:rPr lang="es-MX" sz="900" i="1" dirty="0">
                    <a:solidFill>
                      <a:schemeClr val="bg2">
                        <a:lumMod val="50000"/>
                      </a:schemeClr>
                    </a:solidFill>
                  </a:rPr>
                  <a:t>A Iniciar, 0 viviendas</a:t>
                </a:r>
                <a:endParaRPr lang="es-PY" sz="900" i="1" dirty="0"/>
              </a:p>
            </p:txBody>
          </p:sp>
        </p:grpSp>
        <p:grpSp>
          <p:nvGrpSpPr>
            <p:cNvPr id="99" name="Grupo 98">
              <a:extLst>
                <a:ext uri="{FF2B5EF4-FFF2-40B4-BE49-F238E27FC236}">
                  <a16:creationId xmlns:a16="http://schemas.microsoft.com/office/drawing/2014/main" id="{7000FB95-671E-4639-8DAE-460F8237ED49}"/>
                </a:ext>
              </a:extLst>
            </p:cNvPr>
            <p:cNvGrpSpPr/>
            <p:nvPr/>
          </p:nvGrpSpPr>
          <p:grpSpPr>
            <a:xfrm>
              <a:off x="5463701" y="584917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0" name="Lágrima 99">
                <a:extLst>
                  <a:ext uri="{FF2B5EF4-FFF2-40B4-BE49-F238E27FC236}">
                    <a16:creationId xmlns:a16="http://schemas.microsoft.com/office/drawing/2014/main" id="{C4909BDC-7FC2-479E-B5F3-1050D1FCF125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01" name="Diagrama de flujo: conector 100">
                <a:extLst>
                  <a:ext uri="{FF2B5EF4-FFF2-40B4-BE49-F238E27FC236}">
                    <a16:creationId xmlns:a16="http://schemas.microsoft.com/office/drawing/2014/main" id="{53749572-AD1E-4CCB-9314-48D79300DEE2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4A94B844-97F2-4130-A67B-4EF6863F7DE6}"/>
                </a:ext>
              </a:extLst>
            </p:cNvPr>
            <p:cNvGrpSpPr/>
            <p:nvPr/>
          </p:nvGrpSpPr>
          <p:grpSpPr>
            <a:xfrm>
              <a:off x="3523993" y="3592032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3" name="Lágrima 102">
                <a:extLst>
                  <a:ext uri="{FF2B5EF4-FFF2-40B4-BE49-F238E27FC236}">
                    <a16:creationId xmlns:a16="http://schemas.microsoft.com/office/drawing/2014/main" id="{A5285971-2244-480E-93D6-22C940D47ABD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04" name="Diagrama de flujo: conector 103">
                <a:extLst>
                  <a:ext uri="{FF2B5EF4-FFF2-40B4-BE49-F238E27FC236}">
                    <a16:creationId xmlns:a16="http://schemas.microsoft.com/office/drawing/2014/main" id="{2D27BC04-DF8D-4ED7-84AC-10F2AD4839C5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05" name="Grupo 104">
              <a:extLst>
                <a:ext uri="{FF2B5EF4-FFF2-40B4-BE49-F238E27FC236}">
                  <a16:creationId xmlns:a16="http://schemas.microsoft.com/office/drawing/2014/main" id="{B795B924-ECA1-4DFA-A97E-573E8B7E0DC1}"/>
                </a:ext>
              </a:extLst>
            </p:cNvPr>
            <p:cNvGrpSpPr/>
            <p:nvPr/>
          </p:nvGrpSpPr>
          <p:grpSpPr>
            <a:xfrm>
              <a:off x="5714854" y="6211681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6" name="Lágrima 105">
                <a:extLst>
                  <a:ext uri="{FF2B5EF4-FFF2-40B4-BE49-F238E27FC236}">
                    <a16:creationId xmlns:a16="http://schemas.microsoft.com/office/drawing/2014/main" id="{23146CB1-3CF7-4AFE-9227-0BA265C6E9C1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07" name="Diagrama de flujo: conector 106">
                <a:extLst>
                  <a:ext uri="{FF2B5EF4-FFF2-40B4-BE49-F238E27FC236}">
                    <a16:creationId xmlns:a16="http://schemas.microsoft.com/office/drawing/2014/main" id="{48F81B7F-AED1-4DB1-B9D3-1B2DA9C4352C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08" name="Grupo 107">
              <a:extLst>
                <a:ext uri="{FF2B5EF4-FFF2-40B4-BE49-F238E27FC236}">
                  <a16:creationId xmlns:a16="http://schemas.microsoft.com/office/drawing/2014/main" id="{3DEA24DA-C506-4326-A213-1623AAF67CA3}"/>
                </a:ext>
              </a:extLst>
            </p:cNvPr>
            <p:cNvGrpSpPr/>
            <p:nvPr/>
          </p:nvGrpSpPr>
          <p:grpSpPr>
            <a:xfrm>
              <a:off x="5196522" y="6837215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9" name="Lágrima 108">
                <a:extLst>
                  <a:ext uri="{FF2B5EF4-FFF2-40B4-BE49-F238E27FC236}">
                    <a16:creationId xmlns:a16="http://schemas.microsoft.com/office/drawing/2014/main" id="{5E7433DD-EED1-4BFA-B247-BDAE6FFB06D0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0" name="Diagrama de flujo: conector 109">
                <a:extLst>
                  <a:ext uri="{FF2B5EF4-FFF2-40B4-BE49-F238E27FC236}">
                    <a16:creationId xmlns:a16="http://schemas.microsoft.com/office/drawing/2014/main" id="{61B68600-A1AD-4B5A-ABE0-F2B96E85922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11" name="Grupo 110">
              <a:extLst>
                <a:ext uri="{FF2B5EF4-FFF2-40B4-BE49-F238E27FC236}">
                  <a16:creationId xmlns:a16="http://schemas.microsoft.com/office/drawing/2014/main" id="{F792D216-B9CE-4984-8429-B5E8058BAC4C}"/>
                </a:ext>
              </a:extLst>
            </p:cNvPr>
            <p:cNvGrpSpPr/>
            <p:nvPr/>
          </p:nvGrpSpPr>
          <p:grpSpPr>
            <a:xfrm>
              <a:off x="6499595" y="6747060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12" name="Lágrima 111">
                <a:extLst>
                  <a:ext uri="{FF2B5EF4-FFF2-40B4-BE49-F238E27FC236}">
                    <a16:creationId xmlns:a16="http://schemas.microsoft.com/office/drawing/2014/main" id="{5DB0858A-BA9C-412D-A45C-04670491F6E3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3" name="Diagrama de flujo: conector 112">
                <a:extLst>
                  <a:ext uri="{FF2B5EF4-FFF2-40B4-BE49-F238E27FC236}">
                    <a16:creationId xmlns:a16="http://schemas.microsoft.com/office/drawing/2014/main" id="{A19BAA9D-CFE1-4962-978D-26E87B5A4B73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14" name="Grupo 113">
              <a:extLst>
                <a:ext uri="{FF2B5EF4-FFF2-40B4-BE49-F238E27FC236}">
                  <a16:creationId xmlns:a16="http://schemas.microsoft.com/office/drawing/2014/main" id="{43822F8A-B04B-4A2A-A9A6-9F435AD68A9E}"/>
                </a:ext>
              </a:extLst>
            </p:cNvPr>
            <p:cNvGrpSpPr/>
            <p:nvPr/>
          </p:nvGrpSpPr>
          <p:grpSpPr>
            <a:xfrm>
              <a:off x="6185467" y="604702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15" name="Lágrima 114">
                <a:extLst>
                  <a:ext uri="{FF2B5EF4-FFF2-40B4-BE49-F238E27FC236}">
                    <a16:creationId xmlns:a16="http://schemas.microsoft.com/office/drawing/2014/main" id="{59E798C4-D42C-471B-8C1B-338B98BAB88A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6" name="Diagrama de flujo: conector 115">
                <a:extLst>
                  <a:ext uri="{FF2B5EF4-FFF2-40B4-BE49-F238E27FC236}">
                    <a16:creationId xmlns:a16="http://schemas.microsoft.com/office/drawing/2014/main" id="{43745888-1FAF-44B2-BE0F-5600B96CE85B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17" name="Grupo 116">
              <a:extLst>
                <a:ext uri="{FF2B5EF4-FFF2-40B4-BE49-F238E27FC236}">
                  <a16:creationId xmlns:a16="http://schemas.microsoft.com/office/drawing/2014/main" id="{22C498AD-40EF-4F35-BBD3-594DD6FE4E69}"/>
                </a:ext>
              </a:extLst>
            </p:cNvPr>
            <p:cNvGrpSpPr/>
            <p:nvPr/>
          </p:nvGrpSpPr>
          <p:grpSpPr>
            <a:xfrm>
              <a:off x="5761799" y="6742169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18" name="Lágrima 117">
                <a:extLst>
                  <a:ext uri="{FF2B5EF4-FFF2-40B4-BE49-F238E27FC236}">
                    <a16:creationId xmlns:a16="http://schemas.microsoft.com/office/drawing/2014/main" id="{8D786229-B58D-4E03-AB53-3D64AD5C5E9F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9" name="Diagrama de flujo: conector 118">
                <a:extLst>
                  <a:ext uri="{FF2B5EF4-FFF2-40B4-BE49-F238E27FC236}">
                    <a16:creationId xmlns:a16="http://schemas.microsoft.com/office/drawing/2014/main" id="{686E9279-9415-4013-9C99-5D825E8B34F6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0" name="Grupo 119">
              <a:extLst>
                <a:ext uri="{FF2B5EF4-FFF2-40B4-BE49-F238E27FC236}">
                  <a16:creationId xmlns:a16="http://schemas.microsoft.com/office/drawing/2014/main" id="{F44D9BA6-A4F6-478A-83B2-67055877E93E}"/>
                </a:ext>
              </a:extLst>
            </p:cNvPr>
            <p:cNvGrpSpPr/>
            <p:nvPr/>
          </p:nvGrpSpPr>
          <p:grpSpPr>
            <a:xfrm>
              <a:off x="6448868" y="566922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21" name="Lágrima 120">
                <a:extLst>
                  <a:ext uri="{FF2B5EF4-FFF2-40B4-BE49-F238E27FC236}">
                    <a16:creationId xmlns:a16="http://schemas.microsoft.com/office/drawing/2014/main" id="{3D631E3E-6982-46CA-836F-AC3D59544E41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22" name="Diagrama de flujo: conector 121">
                <a:extLst>
                  <a:ext uri="{FF2B5EF4-FFF2-40B4-BE49-F238E27FC236}">
                    <a16:creationId xmlns:a16="http://schemas.microsoft.com/office/drawing/2014/main" id="{85622175-05C4-4176-9835-873781B9DB8A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3" name="Grupo 122">
              <a:extLst>
                <a:ext uri="{FF2B5EF4-FFF2-40B4-BE49-F238E27FC236}">
                  <a16:creationId xmlns:a16="http://schemas.microsoft.com/office/drawing/2014/main" id="{699DA54E-1997-42C4-975B-B41823AA1E03}"/>
                </a:ext>
              </a:extLst>
            </p:cNvPr>
            <p:cNvGrpSpPr/>
            <p:nvPr/>
          </p:nvGrpSpPr>
          <p:grpSpPr>
            <a:xfrm>
              <a:off x="5818089" y="564833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24" name="Lágrima 123">
                <a:extLst>
                  <a:ext uri="{FF2B5EF4-FFF2-40B4-BE49-F238E27FC236}">
                    <a16:creationId xmlns:a16="http://schemas.microsoft.com/office/drawing/2014/main" id="{F107DE8A-A598-4A8E-9799-D9DF0B6F1097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25" name="Diagrama de flujo: conector 124">
                <a:extLst>
                  <a:ext uri="{FF2B5EF4-FFF2-40B4-BE49-F238E27FC236}">
                    <a16:creationId xmlns:a16="http://schemas.microsoft.com/office/drawing/2014/main" id="{93463769-8622-4C3C-8BDE-A9E5A2D15F82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6" name="Grupo 125">
              <a:extLst>
                <a:ext uri="{FF2B5EF4-FFF2-40B4-BE49-F238E27FC236}">
                  <a16:creationId xmlns:a16="http://schemas.microsoft.com/office/drawing/2014/main" id="{D853F5FE-E6DE-4F31-BAAD-16E046567D34}"/>
                </a:ext>
              </a:extLst>
            </p:cNvPr>
            <p:cNvGrpSpPr/>
            <p:nvPr/>
          </p:nvGrpSpPr>
          <p:grpSpPr>
            <a:xfrm>
              <a:off x="7083809" y="5883760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27" name="Lágrima 126">
                <a:extLst>
                  <a:ext uri="{FF2B5EF4-FFF2-40B4-BE49-F238E27FC236}">
                    <a16:creationId xmlns:a16="http://schemas.microsoft.com/office/drawing/2014/main" id="{C2A596C0-D1D7-41D8-92A4-436280E3E397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28" name="Diagrama de flujo: conector 127">
                <a:extLst>
                  <a:ext uri="{FF2B5EF4-FFF2-40B4-BE49-F238E27FC236}">
                    <a16:creationId xmlns:a16="http://schemas.microsoft.com/office/drawing/2014/main" id="{495BEC00-8904-4F8E-878D-98E201F8456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9" name="Grupo 128">
              <a:extLst>
                <a:ext uri="{FF2B5EF4-FFF2-40B4-BE49-F238E27FC236}">
                  <a16:creationId xmlns:a16="http://schemas.microsoft.com/office/drawing/2014/main" id="{4B8F3993-6A78-4F3C-9AEF-D676EDDE87ED}"/>
                </a:ext>
              </a:extLst>
            </p:cNvPr>
            <p:cNvGrpSpPr/>
            <p:nvPr/>
          </p:nvGrpSpPr>
          <p:grpSpPr>
            <a:xfrm>
              <a:off x="5915307" y="5017840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0" name="Lágrima 129">
                <a:extLst>
                  <a:ext uri="{FF2B5EF4-FFF2-40B4-BE49-F238E27FC236}">
                    <a16:creationId xmlns:a16="http://schemas.microsoft.com/office/drawing/2014/main" id="{C6865501-9E6F-438E-84C2-887E5D3508E7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31" name="Diagrama de flujo: conector 130">
                <a:extLst>
                  <a:ext uri="{FF2B5EF4-FFF2-40B4-BE49-F238E27FC236}">
                    <a16:creationId xmlns:a16="http://schemas.microsoft.com/office/drawing/2014/main" id="{751FDB6E-667A-47D8-B412-7DE2A5AB0560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32" name="Grupo 131">
              <a:extLst>
                <a:ext uri="{FF2B5EF4-FFF2-40B4-BE49-F238E27FC236}">
                  <a16:creationId xmlns:a16="http://schemas.microsoft.com/office/drawing/2014/main" id="{619F74C5-D473-48A6-9803-CB5185EC4044}"/>
                </a:ext>
              </a:extLst>
            </p:cNvPr>
            <p:cNvGrpSpPr/>
            <p:nvPr/>
          </p:nvGrpSpPr>
          <p:grpSpPr>
            <a:xfrm>
              <a:off x="6383402" y="4045572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3" name="Lágrima 132">
                <a:extLst>
                  <a:ext uri="{FF2B5EF4-FFF2-40B4-BE49-F238E27FC236}">
                    <a16:creationId xmlns:a16="http://schemas.microsoft.com/office/drawing/2014/main" id="{F79E9946-50AA-4ABF-82DA-897B7678A765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34" name="Diagrama de flujo: conector 133">
                <a:extLst>
                  <a:ext uri="{FF2B5EF4-FFF2-40B4-BE49-F238E27FC236}">
                    <a16:creationId xmlns:a16="http://schemas.microsoft.com/office/drawing/2014/main" id="{94C50A1E-BADB-4D1D-B5B7-C450703EE08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35" name="Grupo 134">
              <a:extLst>
                <a:ext uri="{FF2B5EF4-FFF2-40B4-BE49-F238E27FC236}">
                  <a16:creationId xmlns:a16="http://schemas.microsoft.com/office/drawing/2014/main" id="{2484077C-8A8A-4B6A-8010-4CE68559E8C9}"/>
                </a:ext>
              </a:extLst>
            </p:cNvPr>
            <p:cNvGrpSpPr/>
            <p:nvPr/>
          </p:nvGrpSpPr>
          <p:grpSpPr>
            <a:xfrm>
              <a:off x="6888608" y="5070787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6" name="Lágrima 135">
                <a:extLst>
                  <a:ext uri="{FF2B5EF4-FFF2-40B4-BE49-F238E27FC236}">
                    <a16:creationId xmlns:a16="http://schemas.microsoft.com/office/drawing/2014/main" id="{DCDEE533-8E71-4196-80F2-6CB3CBD41AAE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37" name="Diagrama de flujo: conector 136">
                <a:extLst>
                  <a:ext uri="{FF2B5EF4-FFF2-40B4-BE49-F238E27FC236}">
                    <a16:creationId xmlns:a16="http://schemas.microsoft.com/office/drawing/2014/main" id="{F6666B82-EA0F-48DC-8DEC-C919DDB018D5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38" name="Grupo 137">
              <a:extLst>
                <a:ext uri="{FF2B5EF4-FFF2-40B4-BE49-F238E27FC236}">
                  <a16:creationId xmlns:a16="http://schemas.microsoft.com/office/drawing/2014/main" id="{595FB84B-5656-4D0A-B769-7B3A97B13B0E}"/>
                </a:ext>
              </a:extLst>
            </p:cNvPr>
            <p:cNvGrpSpPr/>
            <p:nvPr/>
          </p:nvGrpSpPr>
          <p:grpSpPr>
            <a:xfrm>
              <a:off x="4746719" y="4581946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9" name="Lágrima 138">
                <a:extLst>
                  <a:ext uri="{FF2B5EF4-FFF2-40B4-BE49-F238E27FC236}">
                    <a16:creationId xmlns:a16="http://schemas.microsoft.com/office/drawing/2014/main" id="{DB2E569D-8C85-4035-9FA1-1C17201A54A0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40" name="Diagrama de flujo: conector 139">
                <a:extLst>
                  <a:ext uri="{FF2B5EF4-FFF2-40B4-BE49-F238E27FC236}">
                    <a16:creationId xmlns:a16="http://schemas.microsoft.com/office/drawing/2014/main" id="{17593792-CDFB-41E5-BEA0-9B0D58647699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41" name="Grupo 140">
              <a:extLst>
                <a:ext uri="{FF2B5EF4-FFF2-40B4-BE49-F238E27FC236}">
                  <a16:creationId xmlns:a16="http://schemas.microsoft.com/office/drawing/2014/main" id="{41EEA3A5-CD26-410A-99B3-B477056178DF}"/>
                </a:ext>
              </a:extLst>
            </p:cNvPr>
            <p:cNvGrpSpPr/>
            <p:nvPr/>
          </p:nvGrpSpPr>
          <p:grpSpPr>
            <a:xfrm>
              <a:off x="4313256" y="2643615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42" name="Lágrima 141">
                <a:extLst>
                  <a:ext uri="{FF2B5EF4-FFF2-40B4-BE49-F238E27FC236}">
                    <a16:creationId xmlns:a16="http://schemas.microsoft.com/office/drawing/2014/main" id="{34562BDF-BF7D-4158-A998-EEE0480C76D1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43" name="Diagrama de flujo: conector 142">
                <a:extLst>
                  <a:ext uri="{FF2B5EF4-FFF2-40B4-BE49-F238E27FC236}">
                    <a16:creationId xmlns:a16="http://schemas.microsoft.com/office/drawing/2014/main" id="{E4105A14-E82E-4109-AB3B-47DB05CAFFAA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44" name="Grupo 143">
              <a:extLst>
                <a:ext uri="{FF2B5EF4-FFF2-40B4-BE49-F238E27FC236}">
                  <a16:creationId xmlns:a16="http://schemas.microsoft.com/office/drawing/2014/main" id="{EFA5680B-29D2-4A44-BE4E-17A6A9ECB707}"/>
                </a:ext>
              </a:extLst>
            </p:cNvPr>
            <p:cNvGrpSpPr/>
            <p:nvPr/>
          </p:nvGrpSpPr>
          <p:grpSpPr>
            <a:xfrm>
              <a:off x="6385703" y="6321952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45" name="Lágrima 144">
                <a:extLst>
                  <a:ext uri="{FF2B5EF4-FFF2-40B4-BE49-F238E27FC236}">
                    <a16:creationId xmlns:a16="http://schemas.microsoft.com/office/drawing/2014/main" id="{B3E54D12-524D-415B-9462-9FA468089DE3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46" name="Diagrama de flujo: conector 145">
                <a:extLst>
                  <a:ext uri="{FF2B5EF4-FFF2-40B4-BE49-F238E27FC236}">
                    <a16:creationId xmlns:a16="http://schemas.microsoft.com/office/drawing/2014/main" id="{9C6C62AE-E41D-4F28-94B2-72E3643D43B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cxnSp>
          <p:nvCxnSpPr>
            <p:cNvPr id="149" name="Conector: angular 148">
              <a:extLst>
                <a:ext uri="{FF2B5EF4-FFF2-40B4-BE49-F238E27FC236}">
                  <a16:creationId xmlns:a16="http://schemas.microsoft.com/office/drawing/2014/main" id="{7420C3AF-A83B-4772-9A85-4601E6010DCD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845935" y="2907182"/>
              <a:ext cx="1991128" cy="33344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ector: angular 152">
              <a:extLst>
                <a:ext uri="{FF2B5EF4-FFF2-40B4-BE49-F238E27FC236}">
                  <a16:creationId xmlns:a16="http://schemas.microsoft.com/office/drawing/2014/main" id="{A8CFA9B9-FAFD-4A9E-89E5-9DDD5F7BA270}"/>
                </a:ext>
              </a:extLst>
            </p:cNvPr>
            <p:cNvCxnSpPr/>
            <p:nvPr/>
          </p:nvCxnSpPr>
          <p:spPr>
            <a:xfrm rot="5400000" flipH="1" flipV="1">
              <a:off x="5120929" y="3661869"/>
              <a:ext cx="2130684" cy="335460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ector: angular 154">
              <a:extLst>
                <a:ext uri="{FF2B5EF4-FFF2-40B4-BE49-F238E27FC236}">
                  <a16:creationId xmlns:a16="http://schemas.microsoft.com/office/drawing/2014/main" id="{E30195C9-2C8D-4C49-964D-91B05EA0AF11}"/>
                </a:ext>
              </a:extLst>
            </p:cNvPr>
            <p:cNvCxnSpPr/>
            <p:nvPr/>
          </p:nvCxnSpPr>
          <p:spPr>
            <a:xfrm rot="10800000" flipV="1">
              <a:off x="6655323" y="3340850"/>
              <a:ext cx="1210178" cy="704722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ector: angular 156">
              <a:extLst>
                <a:ext uri="{FF2B5EF4-FFF2-40B4-BE49-F238E27FC236}">
                  <a16:creationId xmlns:a16="http://schemas.microsoft.com/office/drawing/2014/main" id="{160B4595-1817-49C0-BF15-ED8E1FC25C6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43397" y="4085725"/>
              <a:ext cx="1680779" cy="1327278"/>
            </a:xfrm>
            <a:prstGeom prst="bentConnector3">
              <a:avLst>
                <a:gd name="adj1" fmla="val 24927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ector: angular 161">
              <a:extLst>
                <a:ext uri="{FF2B5EF4-FFF2-40B4-BE49-F238E27FC236}">
                  <a16:creationId xmlns:a16="http://schemas.microsoft.com/office/drawing/2014/main" id="{E4E47DD9-4DDA-469B-BA87-AB4218876F7F}"/>
                </a:ext>
              </a:extLst>
            </p:cNvPr>
            <p:cNvCxnSpPr>
              <a:cxnSpLocks/>
              <a:endCxn id="48" idx="1"/>
            </p:cNvCxnSpPr>
            <p:nvPr/>
          </p:nvCxnSpPr>
          <p:spPr>
            <a:xfrm flipV="1">
              <a:off x="7120300" y="4526686"/>
              <a:ext cx="758456" cy="649552"/>
            </a:xfrm>
            <a:prstGeom prst="bentConnector3">
              <a:avLst>
                <a:gd name="adj1" fmla="val 71593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ector: angular 168">
              <a:extLst>
                <a:ext uri="{FF2B5EF4-FFF2-40B4-BE49-F238E27FC236}">
                  <a16:creationId xmlns:a16="http://schemas.microsoft.com/office/drawing/2014/main" id="{2AEA9FD5-0553-4D85-AA87-1B4F221253C0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116883" y="5221054"/>
              <a:ext cx="915031" cy="662286"/>
            </a:xfrm>
            <a:prstGeom prst="bentConnector3">
              <a:avLst>
                <a:gd name="adj1" fmla="val 60428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ector: angular 173">
              <a:extLst>
                <a:ext uri="{FF2B5EF4-FFF2-40B4-BE49-F238E27FC236}">
                  <a16:creationId xmlns:a16="http://schemas.microsoft.com/office/drawing/2014/main" id="{1E9DB4F7-208E-4F24-8EC7-6CF1DC2216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8408" y="5737706"/>
              <a:ext cx="1225605" cy="416066"/>
            </a:xfrm>
            <a:prstGeom prst="bentConnector3">
              <a:avLst>
                <a:gd name="adj1" fmla="val 92170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ector: angular 186">
              <a:extLst>
                <a:ext uri="{FF2B5EF4-FFF2-40B4-BE49-F238E27FC236}">
                  <a16:creationId xmlns:a16="http://schemas.microsoft.com/office/drawing/2014/main" id="{0997AF73-C95E-4C6B-A089-618AA24636B9}"/>
                </a:ext>
              </a:extLst>
            </p:cNvPr>
            <p:cNvCxnSpPr>
              <a:endCxn id="60" idx="1"/>
            </p:cNvCxnSpPr>
            <p:nvPr/>
          </p:nvCxnSpPr>
          <p:spPr>
            <a:xfrm flipV="1">
              <a:off x="6552102" y="6401704"/>
              <a:ext cx="1296998" cy="49154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ector: angular 188">
              <a:extLst>
                <a:ext uri="{FF2B5EF4-FFF2-40B4-BE49-F238E27FC236}">
                  <a16:creationId xmlns:a16="http://schemas.microsoft.com/office/drawing/2014/main" id="{07FCE02A-28D9-4B28-8BAE-8635BD2168F5}"/>
                </a:ext>
              </a:extLst>
            </p:cNvPr>
            <p:cNvCxnSpPr/>
            <p:nvPr/>
          </p:nvCxnSpPr>
          <p:spPr>
            <a:xfrm>
              <a:off x="6655323" y="6936627"/>
              <a:ext cx="915111" cy="183283"/>
            </a:xfrm>
            <a:prstGeom prst="bentConnector3">
              <a:avLst>
                <a:gd name="adj1" fmla="val 13507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ector: angular 191">
              <a:extLst>
                <a:ext uri="{FF2B5EF4-FFF2-40B4-BE49-F238E27FC236}">
                  <a16:creationId xmlns:a16="http://schemas.microsoft.com/office/drawing/2014/main" id="{584CE44A-6F3E-499C-AF53-7E1335934185}"/>
                </a:ext>
              </a:extLst>
            </p:cNvPr>
            <p:cNvCxnSpPr/>
            <p:nvPr/>
          </p:nvCxnSpPr>
          <p:spPr>
            <a:xfrm rot="10800000" flipV="1">
              <a:off x="3151906" y="6936626"/>
              <a:ext cx="1992123" cy="183283"/>
            </a:xfrm>
            <a:prstGeom prst="bentConnector3">
              <a:avLst>
                <a:gd name="adj1" fmla="val 25653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ector: angular 194">
              <a:extLst>
                <a:ext uri="{FF2B5EF4-FFF2-40B4-BE49-F238E27FC236}">
                  <a16:creationId xmlns:a16="http://schemas.microsoft.com/office/drawing/2014/main" id="{2A4E0CBE-342D-4A7A-B2CA-B0C00AF3071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682654" y="6450858"/>
              <a:ext cx="985235" cy="32009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ector: angular 198">
              <a:extLst>
                <a:ext uri="{FF2B5EF4-FFF2-40B4-BE49-F238E27FC236}">
                  <a16:creationId xmlns:a16="http://schemas.microsoft.com/office/drawing/2014/main" id="{0293190F-F504-44D6-906B-E225582DAB24}"/>
                </a:ext>
              </a:extLst>
            </p:cNvPr>
            <p:cNvCxnSpPr/>
            <p:nvPr/>
          </p:nvCxnSpPr>
          <p:spPr>
            <a:xfrm rot="10800000">
              <a:off x="3062604" y="6070241"/>
              <a:ext cx="2542817" cy="204680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ector: angular 200">
              <a:extLst>
                <a:ext uri="{FF2B5EF4-FFF2-40B4-BE49-F238E27FC236}">
                  <a16:creationId xmlns:a16="http://schemas.microsoft.com/office/drawing/2014/main" id="{B0EFC07B-FC3D-4DF5-8071-7A61ADDC3FE8}"/>
                </a:ext>
              </a:extLst>
            </p:cNvPr>
            <p:cNvCxnSpPr>
              <a:endCxn id="84" idx="3"/>
            </p:cNvCxnSpPr>
            <p:nvPr/>
          </p:nvCxnSpPr>
          <p:spPr>
            <a:xfrm rot="10800000">
              <a:off x="4200614" y="5416981"/>
              <a:ext cx="1192915" cy="490675"/>
            </a:xfrm>
            <a:prstGeom prst="bentConnector3">
              <a:avLst>
                <a:gd name="adj1" fmla="val 73996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ector: angular 203">
              <a:extLst>
                <a:ext uri="{FF2B5EF4-FFF2-40B4-BE49-F238E27FC236}">
                  <a16:creationId xmlns:a16="http://schemas.microsoft.com/office/drawing/2014/main" id="{472EF0CA-4359-49F3-9436-5C56EFDD788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901933" y="4865190"/>
              <a:ext cx="2876943" cy="860106"/>
            </a:xfrm>
            <a:prstGeom prst="bentConnector3">
              <a:avLst>
                <a:gd name="adj1" fmla="val 21533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ector: angular 209">
              <a:extLst>
                <a:ext uri="{FF2B5EF4-FFF2-40B4-BE49-F238E27FC236}">
                  <a16:creationId xmlns:a16="http://schemas.microsoft.com/office/drawing/2014/main" id="{4415080D-ED81-4A80-8FCC-F73A6D76663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507471" y="4170643"/>
              <a:ext cx="2159374" cy="491399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ector: angular 212">
              <a:extLst>
                <a:ext uri="{FF2B5EF4-FFF2-40B4-BE49-F238E27FC236}">
                  <a16:creationId xmlns:a16="http://schemas.microsoft.com/office/drawing/2014/main" id="{58DB6951-8317-4AE1-83D1-C1E59C6DD7B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540273" y="2995091"/>
              <a:ext cx="912751" cy="739421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ector: angular 215">
              <a:extLst>
                <a:ext uri="{FF2B5EF4-FFF2-40B4-BE49-F238E27FC236}">
                  <a16:creationId xmlns:a16="http://schemas.microsoft.com/office/drawing/2014/main" id="{680FA2BD-91B0-4E6D-B6A2-B0A472D7A55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221443" y="1964062"/>
              <a:ext cx="2088444" cy="661844"/>
            </a:xfrm>
            <a:prstGeom prst="bentConnector3">
              <a:avLst>
                <a:gd name="adj1" fmla="val -256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Rectángulo 249">
            <a:extLst>
              <a:ext uri="{FF2B5EF4-FFF2-40B4-BE49-F238E27FC236}">
                <a16:creationId xmlns:a16="http://schemas.microsoft.com/office/drawing/2014/main" id="{7AECA53B-4E61-4086-A835-41EEB437DB58}"/>
              </a:ext>
            </a:extLst>
          </p:cNvPr>
          <p:cNvSpPr/>
          <p:nvPr/>
        </p:nvSpPr>
        <p:spPr>
          <a:xfrm>
            <a:off x="9690115" y="959643"/>
            <a:ext cx="38948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300" b="1" dirty="0">
                <a:solidFill>
                  <a:srgbClr val="52646E"/>
                </a:solidFill>
              </a:rPr>
              <a:t>TOTAL DE VIVIENDAS A INICIAR, EN EJECUCIÓN Y CULMINADAS AL 31/03/2022</a:t>
            </a:r>
          </a:p>
        </p:txBody>
      </p:sp>
      <p:sp>
        <p:nvSpPr>
          <p:cNvPr id="253" name="Rectángulo 252">
            <a:extLst>
              <a:ext uri="{FF2B5EF4-FFF2-40B4-BE49-F238E27FC236}">
                <a16:creationId xmlns:a16="http://schemas.microsoft.com/office/drawing/2014/main" id="{24143EF2-0AB9-440E-9B15-90ECCC1FDBA1}"/>
              </a:ext>
            </a:extLst>
          </p:cNvPr>
          <p:cNvSpPr/>
          <p:nvPr/>
        </p:nvSpPr>
        <p:spPr>
          <a:xfrm>
            <a:off x="404791" y="7735273"/>
            <a:ext cx="13532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Y" sz="1400" b="1" i="1" dirty="0"/>
              <a:t>Somos la institución rectora de las políticas públicas de vivienda, urbanísticas y del hábitat, gestionando planes, programas y acciones que contribuyan a mejorar la calidad de vida </a:t>
            </a:r>
          </a:p>
          <a:p>
            <a:pPr algn="ctr"/>
            <a:r>
              <a:rPr lang="es-PY" sz="1400" b="1" i="1" dirty="0"/>
              <a:t>de los habitantes de la República del Paraguay.</a:t>
            </a:r>
            <a:endParaRPr lang="es-PY" sz="1400" b="1" dirty="0">
              <a:solidFill>
                <a:srgbClr val="52646E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035853" y="7199218"/>
            <a:ext cx="267252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PY" sz="900" b="1" dirty="0">
                <a:solidFill>
                  <a:srgbClr val="52646E"/>
                </a:solidFill>
              </a:rPr>
              <a:t>*Correspondientes a subsidios individuales PCD/EC </a:t>
            </a:r>
          </a:p>
        </p:txBody>
      </p:sp>
      <p:graphicFrame>
        <p:nvGraphicFramePr>
          <p:cNvPr id="248" name="Tabla 247">
            <a:extLst>
              <a:ext uri="{FF2B5EF4-FFF2-40B4-BE49-F238E27FC236}">
                <a16:creationId xmlns:a16="http://schemas.microsoft.com/office/drawing/2014/main" id="{6B906AC1-35E4-4A0E-A309-F7C9D0B6F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43197"/>
              </p:ext>
            </p:extLst>
          </p:nvPr>
        </p:nvGraphicFramePr>
        <p:xfrm>
          <a:off x="9722250" y="1523450"/>
          <a:ext cx="4014493" cy="5560754"/>
        </p:xfrm>
        <a:graphic>
          <a:graphicData uri="http://schemas.openxmlformats.org/drawingml/2006/table">
            <a:tbl>
              <a:tblPr firstRow="1" bandRow="1"/>
              <a:tblGrid>
                <a:gridCol w="1526229">
                  <a:extLst>
                    <a:ext uri="{9D8B030D-6E8A-4147-A177-3AD203B41FA5}">
                      <a16:colId xmlns:a16="http://schemas.microsoft.com/office/drawing/2014/main" val="3185885380"/>
                    </a:ext>
                  </a:extLst>
                </a:gridCol>
                <a:gridCol w="1132856">
                  <a:extLst>
                    <a:ext uri="{9D8B030D-6E8A-4147-A177-3AD203B41FA5}">
                      <a16:colId xmlns:a16="http://schemas.microsoft.com/office/drawing/2014/main" val="4079631503"/>
                    </a:ext>
                  </a:extLst>
                </a:gridCol>
                <a:gridCol w="1355408">
                  <a:extLst>
                    <a:ext uri="{9D8B030D-6E8A-4147-A177-3AD203B41FA5}">
                      <a16:colId xmlns:a16="http://schemas.microsoft.com/office/drawing/2014/main" val="1210014380"/>
                    </a:ext>
                  </a:extLst>
                </a:gridCol>
              </a:tblGrid>
              <a:tr h="1021274">
                <a:tc>
                  <a:txBody>
                    <a:bodyPr/>
                    <a:lstStyle/>
                    <a:p>
                      <a:pPr marL="0" marR="0" lvl="0" indent="0" algn="ctr" defTabSz="10799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DEPARTAMENTOS</a:t>
                      </a:r>
                    </a:p>
                    <a:p>
                      <a:pPr algn="ctr" fontAlgn="ctr"/>
                      <a:endParaRPr lang="es-PY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80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99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VIVIENDAS  A</a:t>
                      </a:r>
                      <a:r>
                        <a:rPr lang="es-PY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INICIAR, </a:t>
                      </a:r>
                      <a:r>
                        <a:rPr lang="es-PY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 EJECUCION Y CULMINADAS</a:t>
                      </a:r>
                    </a:p>
                    <a:p>
                      <a:pPr marL="0" marR="0" lvl="0" indent="0" algn="ctr" defTabSz="10799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31/03/2022</a:t>
                      </a:r>
                    </a:p>
                    <a:p>
                      <a:pPr algn="ctr" fontAlgn="b"/>
                      <a:endParaRPr lang="es-PY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80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DEL MONTO DE LA INVERSION AL  31/03/2022</a:t>
                      </a:r>
                    </a:p>
                    <a:p>
                      <a:pPr algn="ctr" fontAlgn="b"/>
                      <a:endParaRPr lang="es-PY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80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63371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marL="0" algn="l" defTabSz="1079998" rtl="0" eaLnBrk="1" fontAlgn="ctr" latinLnBrk="0" hangingPunct="1"/>
                      <a:r>
                        <a:rPr lang="es-PY" sz="1000" b="1" i="0" u="none" strike="noStrike" kern="1200" baseline="0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CAPITAL</a:t>
                      </a:r>
                      <a:endParaRPr lang="es-PY" sz="1000" b="1" i="0" u="none" strike="noStrike" kern="1200" dirty="0">
                        <a:solidFill>
                          <a:srgbClr val="718087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79998" rtl="0" eaLnBrk="1" fontAlgn="b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</a:t>
                      </a:r>
                      <a:endParaRPr lang="es-PY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79998" rtl="0" eaLnBrk="1" fontAlgn="b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2.357</a:t>
                      </a:r>
                      <a:endParaRPr lang="es-PY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128.888.143.347</a:t>
                      </a:r>
                      <a:endParaRPr lang="es-PY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586270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SAN PEDRO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180.192.487.761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341165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CORDILLERA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45.306.864.309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067585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GUAIRÁ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65.059.920.820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67676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CAAGUAZÚ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180.867.163.337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41527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CAAZAPÁ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65.296.089.996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279745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ITAPÚA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91.190.588.896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194812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MISIONES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ctr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24.621.083.134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37578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PARAGUARÍ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ctr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32.208.234.359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793096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ALTO PARANÁ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113.825.220.099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35664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428.290.910.580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206622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ÑEEMBUCÚ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ctr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20.015.397.584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249157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AMAMBAY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39.315.228.724</a:t>
                      </a:r>
                      <a:endParaRPr lang="es-PY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736559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CANINDEYÚ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109.279.832.936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700895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PTE. HAYES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113.149.680.947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588987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BOQUERÓN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ctr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47.437.558.109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78083"/>
                  </a:ext>
                </a:extLst>
              </a:tr>
              <a:tr h="2192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 ALTO PARAGUAY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ctr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8.445.886.180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434414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ALCANCE</a:t>
                      </a:r>
                      <a:r>
                        <a:rPr lang="es-PY" sz="1000" b="1" i="0" u="none" strike="noStrike" baseline="0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 NACIONAL*</a:t>
                      </a:r>
                      <a:endParaRPr lang="es-PY" sz="1000" b="1" i="0" u="none" strike="noStrike" dirty="0">
                        <a:solidFill>
                          <a:srgbClr val="71808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ctr" latinLnBrk="0" hangingPunct="1"/>
                      <a:r>
                        <a:rPr lang="es-PY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20.232.179.127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73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200" b="1" i="0" u="none" strike="noStrike" dirty="0">
                          <a:solidFill>
                            <a:srgbClr val="718087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1079998" rtl="0" eaLnBrk="1" fontAlgn="b" latinLnBrk="0" hangingPunct="1"/>
                      <a:r>
                        <a:rPr lang="es-PY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1.713.622.470.245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324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97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1109</TotalTime>
  <Words>461</Words>
  <Application>Microsoft Office PowerPoint</Application>
  <PresentationFormat>Personalizado</PresentationFormat>
  <Paragraphs>141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Walter Osmar Insfran Sanchez</dc:creator>
  <cp:lastModifiedBy>Anelise Magali González Fretes</cp:lastModifiedBy>
  <cp:revision>130</cp:revision>
  <cp:lastPrinted>2022-04-27T14:25:20Z</cp:lastPrinted>
  <dcterms:created xsi:type="dcterms:W3CDTF">2021-07-24T11:30:35Z</dcterms:created>
  <dcterms:modified xsi:type="dcterms:W3CDTF">2022-05-05T15:00:49Z</dcterms:modified>
</cp:coreProperties>
</file>